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83" r:id="rId3"/>
    <p:sldId id="307" r:id="rId4"/>
    <p:sldId id="308" r:id="rId5"/>
    <p:sldId id="309" r:id="rId6"/>
    <p:sldId id="317" r:id="rId7"/>
    <p:sldId id="310" r:id="rId8"/>
    <p:sldId id="311" r:id="rId9"/>
    <p:sldId id="312" r:id="rId10"/>
    <p:sldId id="316" r:id="rId11"/>
    <p:sldId id="313" r:id="rId12"/>
    <p:sldId id="262" r:id="rId13"/>
  </p:sldIdLst>
  <p:sldSz cx="9144000" cy="6858000" type="screen4x3"/>
  <p:notesSz cx="6985000" cy="9271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04" autoAdjust="0"/>
    <p:restoredTop sz="94679" autoAdjust="0"/>
  </p:normalViewPr>
  <p:slideViewPr>
    <p:cSldViewPr>
      <p:cViewPr varScale="1">
        <p:scale>
          <a:sx n="58" d="100"/>
          <a:sy n="58" d="100"/>
        </p:scale>
        <p:origin x="-95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6914"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lvl1pPr defTabSz="928688">
              <a:defRPr sz="1200">
                <a:latin typeface="Times New Roman" pitchFamily="18" charset="0"/>
              </a:defRPr>
            </a:lvl1pPr>
          </a:lstStyle>
          <a:p>
            <a:pPr>
              <a:defRPr/>
            </a:pPr>
            <a:endParaRPr lang="en-US"/>
          </a:p>
        </p:txBody>
      </p:sp>
      <p:sp>
        <p:nvSpPr>
          <p:cNvPr id="166915" name="Rectangle 3"/>
          <p:cNvSpPr>
            <a:spLocks noGrp="1" noChangeArrowheads="1"/>
          </p:cNvSpPr>
          <p:nvPr>
            <p:ph type="dt" sz="quarter" idx="1"/>
          </p:nvPr>
        </p:nvSpPr>
        <p:spPr bwMode="auto">
          <a:xfrm>
            <a:off x="3957638" y="0"/>
            <a:ext cx="3027362" cy="463550"/>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lvl1pPr algn="r" defTabSz="928688">
              <a:defRPr sz="1200">
                <a:latin typeface="Times New Roman" pitchFamily="18" charset="0"/>
              </a:defRPr>
            </a:lvl1pPr>
          </a:lstStyle>
          <a:p>
            <a:pPr>
              <a:defRPr/>
            </a:pPr>
            <a:endParaRPr lang="en-US"/>
          </a:p>
        </p:txBody>
      </p:sp>
      <p:sp>
        <p:nvSpPr>
          <p:cNvPr id="166916" name="Rectangle 4"/>
          <p:cNvSpPr>
            <a:spLocks noGrp="1" noChangeArrowheads="1"/>
          </p:cNvSpPr>
          <p:nvPr>
            <p:ph type="ftr" sz="quarter" idx="2"/>
          </p:nvPr>
        </p:nvSpPr>
        <p:spPr bwMode="auto">
          <a:xfrm>
            <a:off x="0" y="8807450"/>
            <a:ext cx="3027363" cy="463550"/>
          </a:xfrm>
          <a:prstGeom prst="rect">
            <a:avLst/>
          </a:prstGeom>
          <a:noFill/>
          <a:ln w="9525">
            <a:noFill/>
            <a:miter lim="800000"/>
            <a:headEnd/>
            <a:tailEnd/>
          </a:ln>
          <a:effectLst/>
        </p:spPr>
        <p:txBody>
          <a:bodyPr vert="horz" wrap="square" lIns="92885" tIns="46442" rIns="92885" bIns="46442" numCol="1" anchor="b" anchorCtr="0" compatLnSpc="1">
            <a:prstTxWarp prst="textNoShape">
              <a:avLst/>
            </a:prstTxWarp>
          </a:bodyPr>
          <a:lstStyle>
            <a:lvl1pPr defTabSz="928688">
              <a:defRPr sz="1200">
                <a:latin typeface="Times New Roman" pitchFamily="18" charset="0"/>
              </a:defRPr>
            </a:lvl1pPr>
          </a:lstStyle>
          <a:p>
            <a:pPr>
              <a:defRPr/>
            </a:pPr>
            <a:endParaRPr lang="en-US"/>
          </a:p>
        </p:txBody>
      </p:sp>
      <p:sp>
        <p:nvSpPr>
          <p:cNvPr id="166917" name="Rectangle 5"/>
          <p:cNvSpPr>
            <a:spLocks noGrp="1" noChangeArrowheads="1"/>
          </p:cNvSpPr>
          <p:nvPr>
            <p:ph type="sldNum" sz="quarter" idx="3"/>
          </p:nvPr>
        </p:nvSpPr>
        <p:spPr bwMode="auto">
          <a:xfrm>
            <a:off x="3957638" y="8807450"/>
            <a:ext cx="3027362" cy="463550"/>
          </a:xfrm>
          <a:prstGeom prst="rect">
            <a:avLst/>
          </a:prstGeom>
          <a:noFill/>
          <a:ln w="9525">
            <a:noFill/>
            <a:miter lim="800000"/>
            <a:headEnd/>
            <a:tailEnd/>
          </a:ln>
          <a:effectLst/>
        </p:spPr>
        <p:txBody>
          <a:bodyPr vert="horz" wrap="square" lIns="92885" tIns="46442" rIns="92885" bIns="46442" numCol="1" anchor="b" anchorCtr="0" compatLnSpc="1">
            <a:prstTxWarp prst="textNoShape">
              <a:avLst/>
            </a:prstTxWarp>
          </a:bodyPr>
          <a:lstStyle>
            <a:lvl1pPr algn="r" defTabSz="928688">
              <a:defRPr sz="1200">
                <a:latin typeface="Times New Roman" pitchFamily="18" charset="0"/>
              </a:defRPr>
            </a:lvl1pPr>
          </a:lstStyle>
          <a:p>
            <a:pPr>
              <a:defRPr/>
            </a:pPr>
            <a:fld id="{751D480A-F811-4066-8785-5395AF74319C}" type="slidenum">
              <a:rPr lang="en-US"/>
              <a:pPr>
                <a:defRPr/>
              </a:pPr>
              <a:t>‹#›</a:t>
            </a:fld>
            <a:endParaRPr lang="en-US"/>
          </a:p>
        </p:txBody>
      </p:sp>
    </p:spTree>
    <p:extLst>
      <p:ext uri="{BB962C8B-B14F-4D97-AF65-F5344CB8AC3E}">
        <p14:creationId xmlns:p14="http://schemas.microsoft.com/office/powerpoint/2010/main" val="2888525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lvl1pPr defTabSz="928688">
              <a:defRPr sz="1200">
                <a:latin typeface="Times New Roman" pitchFamily="18" charset="0"/>
              </a:defRPr>
            </a:lvl1pPr>
          </a:lstStyle>
          <a:p>
            <a:pPr>
              <a:defRPr/>
            </a:pPr>
            <a:endParaRPr lang="en-US"/>
          </a:p>
        </p:txBody>
      </p:sp>
      <p:sp>
        <p:nvSpPr>
          <p:cNvPr id="164867" name="Rectangle 3"/>
          <p:cNvSpPr>
            <a:spLocks noGrp="1" noChangeArrowheads="1"/>
          </p:cNvSpPr>
          <p:nvPr>
            <p:ph type="dt" idx="1"/>
          </p:nvPr>
        </p:nvSpPr>
        <p:spPr bwMode="auto">
          <a:xfrm>
            <a:off x="3957638" y="0"/>
            <a:ext cx="3027362" cy="463550"/>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lvl1pPr algn="r" defTabSz="928688">
              <a:defRPr sz="1200">
                <a:latin typeface="Times New Roman" pitchFamily="18" charset="0"/>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74750" y="695325"/>
            <a:ext cx="4635500" cy="3476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9" name="Rectangle 5"/>
          <p:cNvSpPr>
            <a:spLocks noGrp="1" noChangeArrowheads="1"/>
          </p:cNvSpPr>
          <p:nvPr>
            <p:ph type="body" sz="quarter" idx="3"/>
          </p:nvPr>
        </p:nvSpPr>
        <p:spPr bwMode="auto">
          <a:xfrm>
            <a:off x="931863" y="4403725"/>
            <a:ext cx="5121275" cy="4171950"/>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4870" name="Rectangle 6"/>
          <p:cNvSpPr>
            <a:spLocks noGrp="1" noChangeArrowheads="1"/>
          </p:cNvSpPr>
          <p:nvPr>
            <p:ph type="ftr" sz="quarter" idx="4"/>
          </p:nvPr>
        </p:nvSpPr>
        <p:spPr bwMode="auto">
          <a:xfrm>
            <a:off x="0" y="8807450"/>
            <a:ext cx="3027363" cy="463550"/>
          </a:xfrm>
          <a:prstGeom prst="rect">
            <a:avLst/>
          </a:prstGeom>
          <a:noFill/>
          <a:ln w="9525">
            <a:noFill/>
            <a:miter lim="800000"/>
            <a:headEnd/>
            <a:tailEnd/>
          </a:ln>
          <a:effectLst/>
        </p:spPr>
        <p:txBody>
          <a:bodyPr vert="horz" wrap="square" lIns="92885" tIns="46442" rIns="92885" bIns="46442" numCol="1" anchor="b" anchorCtr="0" compatLnSpc="1">
            <a:prstTxWarp prst="textNoShape">
              <a:avLst/>
            </a:prstTxWarp>
          </a:bodyPr>
          <a:lstStyle>
            <a:lvl1pPr defTabSz="928688">
              <a:defRPr sz="1200">
                <a:latin typeface="Times New Roman" pitchFamily="18" charset="0"/>
              </a:defRPr>
            </a:lvl1pPr>
          </a:lstStyle>
          <a:p>
            <a:pPr>
              <a:defRPr/>
            </a:pPr>
            <a:endParaRPr lang="en-US"/>
          </a:p>
        </p:txBody>
      </p:sp>
      <p:sp>
        <p:nvSpPr>
          <p:cNvPr id="164871" name="Rectangle 7"/>
          <p:cNvSpPr>
            <a:spLocks noGrp="1" noChangeArrowheads="1"/>
          </p:cNvSpPr>
          <p:nvPr>
            <p:ph type="sldNum" sz="quarter" idx="5"/>
          </p:nvPr>
        </p:nvSpPr>
        <p:spPr bwMode="auto">
          <a:xfrm>
            <a:off x="3957638" y="8807450"/>
            <a:ext cx="3027362" cy="463550"/>
          </a:xfrm>
          <a:prstGeom prst="rect">
            <a:avLst/>
          </a:prstGeom>
          <a:noFill/>
          <a:ln w="9525">
            <a:noFill/>
            <a:miter lim="800000"/>
            <a:headEnd/>
            <a:tailEnd/>
          </a:ln>
          <a:effectLst/>
        </p:spPr>
        <p:txBody>
          <a:bodyPr vert="horz" wrap="square" lIns="92885" tIns="46442" rIns="92885" bIns="46442" numCol="1" anchor="b" anchorCtr="0" compatLnSpc="1">
            <a:prstTxWarp prst="textNoShape">
              <a:avLst/>
            </a:prstTxWarp>
          </a:bodyPr>
          <a:lstStyle>
            <a:lvl1pPr algn="r" defTabSz="928688">
              <a:defRPr sz="1200">
                <a:latin typeface="Times New Roman" pitchFamily="18" charset="0"/>
              </a:defRPr>
            </a:lvl1pPr>
          </a:lstStyle>
          <a:p>
            <a:pPr>
              <a:defRPr/>
            </a:pPr>
            <a:fld id="{D4C36B82-36F4-42AE-8C71-1CB2EF039C9B}" type="slidenum">
              <a:rPr lang="en-US"/>
              <a:pPr>
                <a:defRPr/>
              </a:pPr>
              <a:t>‹#›</a:t>
            </a:fld>
            <a:endParaRPr lang="en-US"/>
          </a:p>
        </p:txBody>
      </p:sp>
    </p:spTree>
    <p:extLst>
      <p:ext uri="{BB962C8B-B14F-4D97-AF65-F5344CB8AC3E}">
        <p14:creationId xmlns:p14="http://schemas.microsoft.com/office/powerpoint/2010/main" val="20389801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457200" y="2363788"/>
            <a:ext cx="8153400" cy="1600200"/>
            <a:chOff x="288" y="1489"/>
            <a:chExt cx="5136" cy="1008"/>
          </a:xfrm>
        </p:grpSpPr>
        <p:sp>
          <p:nvSpPr>
            <p:cNvPr id="5" name="Arc 2"/>
            <p:cNvSpPr>
              <a:spLocks/>
            </p:cNvSpPr>
            <p:nvPr/>
          </p:nvSpPr>
          <p:spPr bwMode="invGray">
            <a:xfrm>
              <a:off x="3595" y="1489"/>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6" name="Arc 3"/>
            <p:cNvSpPr>
              <a:spLocks/>
            </p:cNvSpPr>
            <p:nvPr/>
          </p:nvSpPr>
          <p:spPr bwMode="invGray">
            <a:xfrm>
              <a:off x="3548" y="1593"/>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7" name="Arc 4"/>
            <p:cNvSpPr>
              <a:spLocks/>
            </p:cNvSpPr>
            <p:nvPr/>
          </p:nvSpPr>
          <p:spPr bwMode="invGray">
            <a:xfrm>
              <a:off x="3521" y="1732"/>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8" name="AutoShape 5"/>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3079"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3080"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dirty="0" smtClean="0"/>
            </a:lvl1pPr>
          </a:lstStyle>
          <a:p>
            <a:pPr>
              <a:defRPr/>
            </a:pPr>
            <a:r>
              <a:rPr lang="en-US" dirty="0" smtClean="0"/>
              <a:t> </a:t>
            </a:r>
            <a:endParaRPr lang="en-US" dirty="0"/>
          </a:p>
        </p:txBody>
      </p:sp>
      <p:sp>
        <p:nvSpPr>
          <p:cNvPr id="10" name="Rectangle 10"/>
          <p:cNvSpPr>
            <a:spLocks noGrp="1" noChangeArrowheads="1"/>
          </p:cNvSpPr>
          <p:nvPr>
            <p:ph type="ftr" sz="quarter" idx="11"/>
          </p:nvPr>
        </p:nvSpPr>
        <p:spPr/>
        <p:txBody>
          <a:bodyPr/>
          <a:lstStyle>
            <a:lvl1pPr>
              <a:defRPr/>
            </a:lvl1pPr>
          </a:lstStyle>
          <a:p>
            <a:pPr>
              <a:defRPr/>
            </a:pPr>
            <a:r>
              <a:rPr lang="en-US"/>
              <a:t>CSCI 1900</a:t>
            </a:r>
          </a:p>
        </p:txBody>
      </p:sp>
      <p:sp>
        <p:nvSpPr>
          <p:cNvPr id="11" name="Rectangle 11"/>
          <p:cNvSpPr>
            <a:spLocks noGrp="1" noChangeArrowheads="1"/>
          </p:cNvSpPr>
          <p:nvPr>
            <p:ph type="sldNum" sz="quarter" idx="12"/>
          </p:nvPr>
        </p:nvSpPr>
        <p:spPr/>
        <p:txBody>
          <a:bodyPr/>
          <a:lstStyle>
            <a:lvl1pPr>
              <a:defRPr/>
            </a:lvl1pPr>
          </a:lstStyle>
          <a:p>
            <a:pPr>
              <a:defRPr/>
            </a:pPr>
            <a:fld id="{655A710A-CEF4-41E0-8421-50E909F1AE7C}" type="slidenum">
              <a:rPr lang="en-US"/>
              <a:pPr>
                <a:defRPr/>
              </a:pPr>
              <a:t>‹#›</a:t>
            </a:fld>
            <a:endParaRPr lang="en-US"/>
          </a:p>
        </p:txBody>
      </p:sp>
    </p:spTree>
    <p:extLst>
      <p:ext uri="{BB962C8B-B14F-4D97-AF65-F5344CB8AC3E}">
        <p14:creationId xmlns:p14="http://schemas.microsoft.com/office/powerpoint/2010/main" val="3191215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21974B51-0D18-4251-A639-C41E57A17600}" type="slidenum">
              <a:rPr lang="en-US"/>
              <a:pPr>
                <a:defRPr/>
              </a:pPr>
              <a:t>‹#›</a:t>
            </a:fld>
            <a:endParaRPr lang="en-US" dirty="0"/>
          </a:p>
        </p:txBody>
      </p:sp>
    </p:spTree>
    <p:extLst>
      <p:ext uri="{BB962C8B-B14F-4D97-AF65-F5344CB8AC3E}">
        <p14:creationId xmlns:p14="http://schemas.microsoft.com/office/powerpoint/2010/main" val="180897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46DA52F3-2302-4483-B51A-8070DFB7789B}" type="slidenum">
              <a:rPr lang="en-US"/>
              <a:pPr>
                <a:defRPr/>
              </a:pPr>
              <a:t>‹#›</a:t>
            </a:fld>
            <a:endParaRPr lang="en-US" dirty="0"/>
          </a:p>
        </p:txBody>
      </p:sp>
    </p:spTree>
    <p:extLst>
      <p:ext uri="{BB962C8B-B14F-4D97-AF65-F5344CB8AC3E}">
        <p14:creationId xmlns:p14="http://schemas.microsoft.com/office/powerpoint/2010/main" val="13808632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76400"/>
            <a:ext cx="38100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000500"/>
            <a:ext cx="38100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8"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EAE00CE2-6EC3-486E-BEBA-7428E746D10E}" type="slidenum">
              <a:rPr lang="en-US"/>
              <a:pPr>
                <a:defRPr/>
              </a:pPr>
              <a:t>‹#›</a:t>
            </a:fld>
            <a:endParaRPr lang="en-US" dirty="0"/>
          </a:p>
        </p:txBody>
      </p:sp>
    </p:spTree>
    <p:extLst>
      <p:ext uri="{BB962C8B-B14F-4D97-AF65-F5344CB8AC3E}">
        <p14:creationId xmlns:p14="http://schemas.microsoft.com/office/powerpoint/2010/main" val="330132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35323A06-C9D3-42D8-A050-EC959F76143E}" type="slidenum">
              <a:rPr lang="en-US"/>
              <a:pPr>
                <a:defRPr/>
              </a:pPr>
              <a:t>‹#›</a:t>
            </a:fld>
            <a:endParaRPr lang="en-US" dirty="0"/>
          </a:p>
        </p:txBody>
      </p:sp>
    </p:spTree>
    <p:extLst>
      <p:ext uri="{BB962C8B-B14F-4D97-AF65-F5344CB8AC3E}">
        <p14:creationId xmlns:p14="http://schemas.microsoft.com/office/powerpoint/2010/main" val="902983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DB01E19C-0A67-4DEE-A971-C5770237E75E}" type="slidenum">
              <a:rPr lang="en-US"/>
              <a:pPr>
                <a:defRPr/>
              </a:pPr>
              <a:t>‹#›</a:t>
            </a:fld>
            <a:endParaRPr lang="en-US" dirty="0"/>
          </a:p>
        </p:txBody>
      </p:sp>
    </p:spTree>
    <p:extLst>
      <p:ext uri="{BB962C8B-B14F-4D97-AF65-F5344CB8AC3E}">
        <p14:creationId xmlns:p14="http://schemas.microsoft.com/office/powerpoint/2010/main" val="334639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67CAF9A9-3D2A-45EC-9D88-21C1687B0542}" type="slidenum">
              <a:rPr lang="en-US"/>
              <a:pPr>
                <a:defRPr/>
              </a:pPr>
              <a:t>‹#›</a:t>
            </a:fld>
            <a:endParaRPr lang="en-US" dirty="0"/>
          </a:p>
        </p:txBody>
      </p:sp>
    </p:spTree>
    <p:extLst>
      <p:ext uri="{BB962C8B-B14F-4D97-AF65-F5344CB8AC3E}">
        <p14:creationId xmlns:p14="http://schemas.microsoft.com/office/powerpoint/2010/main" val="2961915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9"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CD36F8EE-91AC-4022-8D50-F72963211230}" type="slidenum">
              <a:rPr lang="en-US"/>
              <a:pPr>
                <a:defRPr/>
              </a:pPr>
              <a:t>‹#›</a:t>
            </a:fld>
            <a:endParaRPr lang="en-US" dirty="0"/>
          </a:p>
        </p:txBody>
      </p:sp>
    </p:spTree>
    <p:extLst>
      <p:ext uri="{BB962C8B-B14F-4D97-AF65-F5344CB8AC3E}">
        <p14:creationId xmlns:p14="http://schemas.microsoft.com/office/powerpoint/2010/main" val="4180416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5"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E51AEF03-6E9B-4BB9-BA4D-33528F40C3EA}" type="slidenum">
              <a:rPr lang="en-US"/>
              <a:pPr>
                <a:defRPr/>
              </a:pPr>
              <a:t>‹#›</a:t>
            </a:fld>
            <a:endParaRPr lang="en-US" dirty="0"/>
          </a:p>
        </p:txBody>
      </p:sp>
    </p:spTree>
    <p:extLst>
      <p:ext uri="{BB962C8B-B14F-4D97-AF65-F5344CB8AC3E}">
        <p14:creationId xmlns:p14="http://schemas.microsoft.com/office/powerpoint/2010/main" val="345019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4"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ECEDBFAE-1BA3-471C-8735-3519C0B0E988}" type="slidenum">
              <a:rPr lang="en-US"/>
              <a:pPr>
                <a:defRPr/>
              </a:pPr>
              <a:t>‹#›</a:t>
            </a:fld>
            <a:endParaRPr lang="en-US" dirty="0"/>
          </a:p>
        </p:txBody>
      </p:sp>
    </p:spTree>
    <p:extLst>
      <p:ext uri="{BB962C8B-B14F-4D97-AF65-F5344CB8AC3E}">
        <p14:creationId xmlns:p14="http://schemas.microsoft.com/office/powerpoint/2010/main" val="65367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ADA5F7E1-73B4-432C-95A6-F7287672E23E}" type="slidenum">
              <a:rPr lang="en-US"/>
              <a:pPr>
                <a:defRPr/>
              </a:pPr>
              <a:t>‹#›</a:t>
            </a:fld>
            <a:endParaRPr lang="en-US" dirty="0"/>
          </a:p>
        </p:txBody>
      </p:sp>
    </p:spTree>
    <p:extLst>
      <p:ext uri="{BB962C8B-B14F-4D97-AF65-F5344CB8AC3E}">
        <p14:creationId xmlns:p14="http://schemas.microsoft.com/office/powerpoint/2010/main" val="2350562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5 </a:t>
            </a:r>
            <a:r>
              <a:rPr lang="en-US" dirty="0"/>
              <a:t>- </a:t>
            </a:r>
            <a:fld id="{D108B46C-1843-4234-BFCF-4E68BD905E24}" type="slidenum">
              <a:rPr lang="en-US"/>
              <a:pPr>
                <a:defRPr/>
              </a:pPr>
              <a:t>‹#›</a:t>
            </a:fld>
            <a:endParaRPr lang="en-US" dirty="0"/>
          </a:p>
        </p:txBody>
      </p:sp>
    </p:spTree>
    <p:extLst>
      <p:ext uri="{BB962C8B-B14F-4D97-AF65-F5344CB8AC3E}">
        <p14:creationId xmlns:p14="http://schemas.microsoft.com/office/powerpoint/2010/main" val="379823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457200" y="533400"/>
            <a:ext cx="8153400" cy="1600200"/>
            <a:chOff x="288" y="625"/>
            <a:chExt cx="5136" cy="1008"/>
          </a:xfrm>
        </p:grpSpPr>
        <p:sp>
          <p:nvSpPr>
            <p:cNvPr id="1032" name="Arc 2"/>
            <p:cNvSpPr>
              <a:spLocks/>
            </p:cNvSpPr>
            <p:nvPr/>
          </p:nvSpPr>
          <p:spPr bwMode="invGray">
            <a:xfrm>
              <a:off x="3595" y="625"/>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2" name="Arc 3"/>
            <p:cNvSpPr>
              <a:spLocks/>
            </p:cNvSpPr>
            <p:nvPr/>
          </p:nvSpPr>
          <p:spPr bwMode="invGray">
            <a:xfrm>
              <a:off x="3548" y="729"/>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3" name="Arc 4"/>
            <p:cNvSpPr>
              <a:spLocks/>
            </p:cNvSpPr>
            <p:nvPr/>
          </p:nvSpPr>
          <p:spPr bwMode="invGray">
            <a:xfrm>
              <a:off x="3521" y="868"/>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27" name="Rectangle 7"/>
          <p:cNvSpPr>
            <a:spLocks noGrp="1" noChangeArrowheads="1"/>
          </p:cNvSpPr>
          <p:nvPr>
            <p:ph type="title"/>
          </p:nvPr>
        </p:nvSpPr>
        <p:spPr bwMode="auto">
          <a:xfrm>
            <a:off x="6096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685800" y="1676400"/>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dirty="0" smtClean="0">
                <a:latin typeface="Arial" charset="0"/>
              </a:defRPr>
            </a:lvl1pPr>
          </a:lstStyle>
          <a:p>
            <a:pPr>
              <a:defRPr/>
            </a:pPr>
            <a:r>
              <a:rPr lang="en-US" dirty="0" smtClean="0"/>
              <a:t> </a:t>
            </a:r>
            <a:endParaRPr lang="en-US" dirty="0"/>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Arial" charset="0"/>
              </a:defRPr>
            </a:lvl1pPr>
          </a:lstStyle>
          <a:p>
            <a:pPr>
              <a:defRPr/>
            </a:pPr>
            <a:r>
              <a:rPr lang="en-US"/>
              <a:t>CSCI 1900</a:t>
            </a:r>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Arial" charset="0"/>
              </a:defRPr>
            </a:lvl1pPr>
          </a:lstStyle>
          <a:p>
            <a:pPr>
              <a:defRPr/>
            </a:pPr>
            <a:r>
              <a:rPr lang="en-US" dirty="0"/>
              <a:t> </a:t>
            </a:r>
            <a:r>
              <a:rPr lang="en-US" dirty="0" smtClean="0"/>
              <a:t>Lecture 5 </a:t>
            </a:r>
            <a:r>
              <a:rPr lang="en-US" dirty="0"/>
              <a:t>- </a:t>
            </a:r>
            <a:fld id="{5C97B377-3F0A-44D9-8CF2-360E884B1EC7}"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751"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hf hdr="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itchFamily="18" charset="0"/>
        </a:defRPr>
      </a:lvl2pPr>
      <a:lvl3pPr algn="r" rtl="0" eaLnBrk="0" fontAlgn="base" hangingPunct="0">
        <a:spcBef>
          <a:spcPct val="0"/>
        </a:spcBef>
        <a:spcAft>
          <a:spcPct val="0"/>
        </a:spcAft>
        <a:defRPr sz="4400" i="1">
          <a:solidFill>
            <a:schemeClr val="tx2"/>
          </a:solidFill>
          <a:latin typeface="Times New Roman" pitchFamily="18" charset="0"/>
        </a:defRPr>
      </a:lvl3pPr>
      <a:lvl4pPr algn="r" rtl="0" eaLnBrk="0" fontAlgn="base" hangingPunct="0">
        <a:spcBef>
          <a:spcPct val="0"/>
        </a:spcBef>
        <a:spcAft>
          <a:spcPct val="0"/>
        </a:spcAft>
        <a:defRPr sz="4400" i="1">
          <a:solidFill>
            <a:schemeClr val="tx2"/>
          </a:solidFill>
          <a:latin typeface="Times New Roman" pitchFamily="18" charset="0"/>
        </a:defRPr>
      </a:lvl4pPr>
      <a:lvl5pPr algn="r" rtl="0" eaLnBrk="0" fontAlgn="base" hangingPunct="0">
        <a:spcBef>
          <a:spcPct val="0"/>
        </a:spcBef>
        <a:spcAft>
          <a:spcPct val="0"/>
        </a:spcAft>
        <a:defRPr sz="4400" i="1">
          <a:solidFill>
            <a:schemeClr val="tx2"/>
          </a:solidFill>
          <a:latin typeface="Times New Roman" pitchFamily="18" charset="0"/>
        </a:defRPr>
      </a:lvl5pPr>
      <a:lvl6pPr marL="457200" algn="r" rtl="0" fontAlgn="base">
        <a:spcBef>
          <a:spcPct val="0"/>
        </a:spcBef>
        <a:spcAft>
          <a:spcPct val="0"/>
        </a:spcAft>
        <a:defRPr sz="4400" i="1">
          <a:solidFill>
            <a:schemeClr val="tx2"/>
          </a:solidFill>
          <a:latin typeface="Times New Roman" pitchFamily="18" charset="0"/>
        </a:defRPr>
      </a:lvl6pPr>
      <a:lvl7pPr marL="914400" algn="r" rtl="0" fontAlgn="base">
        <a:spcBef>
          <a:spcPct val="0"/>
        </a:spcBef>
        <a:spcAft>
          <a:spcPct val="0"/>
        </a:spcAft>
        <a:defRPr sz="4400" i="1">
          <a:solidFill>
            <a:schemeClr val="tx2"/>
          </a:solidFill>
          <a:latin typeface="Times New Roman" pitchFamily="18" charset="0"/>
        </a:defRPr>
      </a:lvl7pPr>
      <a:lvl8pPr marL="1371600" algn="r" rtl="0" fontAlgn="base">
        <a:spcBef>
          <a:spcPct val="0"/>
        </a:spcBef>
        <a:spcAft>
          <a:spcPct val="0"/>
        </a:spcAft>
        <a:defRPr sz="4400" i="1">
          <a:solidFill>
            <a:schemeClr val="tx2"/>
          </a:solidFill>
          <a:latin typeface="Times New Roman" pitchFamily="18" charset="0"/>
        </a:defRPr>
      </a:lvl8pPr>
      <a:lvl9pPr marL="1828800" algn="r" rtl="0" fontAlgn="base">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etext.lib.virginia.edu/helpsheets/regex.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81000" y="1143000"/>
            <a:ext cx="8382000" cy="1447800"/>
          </a:xfrm>
        </p:spPr>
        <p:txBody>
          <a:bodyPr/>
          <a:lstStyle/>
          <a:p>
            <a:pPr algn="ctr" eaLnBrk="1" hangingPunct="1"/>
            <a:r>
              <a:rPr lang="en-US" dirty="0" smtClean="0"/>
              <a:t>Lecture 5</a:t>
            </a:r>
            <a:r>
              <a:rPr lang="en-US" smtClean="0"/>
              <a:t/>
            </a:r>
            <a:br>
              <a:rPr lang="en-US" smtClean="0"/>
            </a:br>
            <a:r>
              <a:rPr lang="en-US" smtClean="0"/>
              <a:t>Regular </a:t>
            </a:r>
            <a:r>
              <a:rPr lang="en-US" dirty="0" smtClean="0"/>
              <a:t>Expressions</a:t>
            </a:r>
          </a:p>
        </p:txBody>
      </p:sp>
      <p:sp>
        <p:nvSpPr>
          <p:cNvPr id="3075" name="Rectangle 3"/>
          <p:cNvSpPr>
            <a:spLocks noGrp="1" noChangeArrowheads="1"/>
          </p:cNvSpPr>
          <p:nvPr>
            <p:ph type="subTitle" idx="1"/>
          </p:nvPr>
        </p:nvSpPr>
        <p:spPr>
          <a:xfrm>
            <a:off x="228600" y="3733800"/>
            <a:ext cx="8763000" cy="1752600"/>
          </a:xfrm>
        </p:spPr>
        <p:txBody>
          <a:bodyPr/>
          <a:lstStyle/>
          <a:p>
            <a:pPr eaLnBrk="1" hangingPunct="1"/>
            <a:r>
              <a:rPr lang="en-US" dirty="0" smtClean="0"/>
              <a:t> CSCI – 1900    Mathematics for Computer Science</a:t>
            </a:r>
          </a:p>
          <a:p>
            <a:pPr eaLnBrk="1" hangingPunct="1"/>
            <a:r>
              <a:rPr lang="en-US" dirty="0" smtClean="0"/>
              <a:t>Fall 2014</a:t>
            </a:r>
          </a:p>
          <a:p>
            <a:pPr eaLnBrk="1" hangingPunct="1"/>
            <a:r>
              <a:rPr lang="en-US" dirty="0" smtClean="0"/>
              <a:t>Bill Pine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317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317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CCDC9F3B-D051-41F1-BC17-0EEF35D1FA4C}" type="slidenum">
              <a:rPr lang="en-US" sz="1400" smtClean="0">
                <a:latin typeface="Arial" charset="0"/>
              </a:rPr>
              <a:pPr eaLnBrk="1" hangingPunct="1"/>
              <a:t>10</a:t>
            </a:fld>
            <a:endParaRPr lang="en-US" sz="1400" dirty="0" smtClean="0">
              <a:latin typeface="Arial" charset="0"/>
            </a:endParaRPr>
          </a:p>
        </p:txBody>
      </p:sp>
      <p:sp>
        <p:nvSpPr>
          <p:cNvPr id="31749" name="Rectangle 2"/>
          <p:cNvSpPr>
            <a:spLocks noGrp="1" noChangeArrowheads="1"/>
          </p:cNvSpPr>
          <p:nvPr>
            <p:ph type="title"/>
          </p:nvPr>
        </p:nvSpPr>
        <p:spPr/>
        <p:txBody>
          <a:bodyPr/>
          <a:lstStyle/>
          <a:p>
            <a:pPr eaLnBrk="1" hangingPunct="1"/>
            <a:r>
              <a:rPr lang="en-GB" sz="4000" smtClean="0"/>
              <a:t>Regular Expressions (cont)</a:t>
            </a:r>
            <a:endParaRPr lang="en-US" sz="4000" smtClean="0"/>
          </a:p>
        </p:txBody>
      </p:sp>
      <p:sp>
        <p:nvSpPr>
          <p:cNvPr id="31750" name="Rectangle 3"/>
          <p:cNvSpPr>
            <a:spLocks noGrp="1" noChangeArrowheads="1"/>
          </p:cNvSpPr>
          <p:nvPr>
            <p:ph type="body" idx="1"/>
          </p:nvPr>
        </p:nvSpPr>
        <p:spPr/>
        <p:txBody>
          <a:bodyPr/>
          <a:lstStyle/>
          <a:p>
            <a:pPr eaLnBrk="1" hangingPunct="1"/>
            <a:r>
              <a:rPr lang="en-GB" sz="2800" dirty="0" smtClean="0"/>
              <a:t>An expression is regular if it can be constructed according to the following five rules </a:t>
            </a:r>
          </a:p>
          <a:p>
            <a:pPr lvl="1" eaLnBrk="1" hangingPunct="1"/>
            <a:r>
              <a:rPr lang="en-GB" sz="2400" dirty="0" smtClean="0"/>
              <a:t>The symbol </a:t>
            </a:r>
            <a:r>
              <a:rPr lang="en-GB" sz="2400" dirty="0" smtClean="0">
                <a:sym typeface="Symbol" pitchFamily="18" charset="2"/>
              </a:rPr>
              <a:t></a:t>
            </a:r>
            <a:r>
              <a:rPr lang="en-GB" sz="2400" dirty="0" smtClean="0"/>
              <a:t> is a regular expression   (RE1)</a:t>
            </a:r>
            <a:endParaRPr lang="en-US" sz="2000" dirty="0" smtClean="0"/>
          </a:p>
          <a:p>
            <a:pPr lvl="1" eaLnBrk="1" hangingPunct="1"/>
            <a:r>
              <a:rPr lang="en-GB" sz="2400" dirty="0" smtClean="0"/>
              <a:t>If x </a:t>
            </a:r>
            <a:r>
              <a:rPr lang="en-GB" sz="2400" dirty="0" smtClean="0">
                <a:sym typeface="Symbol" pitchFamily="18" charset="2"/>
              </a:rPr>
              <a:t></a:t>
            </a:r>
            <a:r>
              <a:rPr lang="en-GB" sz="2400" dirty="0" smtClean="0"/>
              <a:t> </a:t>
            </a:r>
            <a:r>
              <a:rPr lang="en-GB" sz="2400" i="1" dirty="0" smtClean="0"/>
              <a:t>A</a:t>
            </a:r>
            <a:r>
              <a:rPr lang="en-GB" sz="2400" dirty="0" smtClean="0"/>
              <a:t>, the symbol x is a regular expression  (RE2)</a:t>
            </a:r>
            <a:endParaRPr lang="en-US" sz="2000" dirty="0" smtClean="0"/>
          </a:p>
          <a:p>
            <a:pPr lvl="1" eaLnBrk="1" hangingPunct="1"/>
            <a:r>
              <a:rPr lang="en-GB" sz="2400" dirty="0" smtClean="0"/>
              <a:t>If </a:t>
            </a:r>
            <a:r>
              <a:rPr lang="en-GB" sz="2400" dirty="0" smtClean="0">
                <a:sym typeface="Symbol" pitchFamily="18" charset="2"/>
              </a:rPr>
              <a:t></a:t>
            </a:r>
            <a:r>
              <a:rPr lang="en-GB" sz="2400" dirty="0" smtClean="0"/>
              <a:t> and </a:t>
            </a:r>
            <a:r>
              <a:rPr lang="en-GB" sz="2400" dirty="0" smtClean="0">
                <a:sym typeface="Symbol" pitchFamily="18" charset="2"/>
              </a:rPr>
              <a:t></a:t>
            </a:r>
            <a:r>
              <a:rPr lang="en-GB" sz="2400" dirty="0" smtClean="0"/>
              <a:t> are regular expressions, then the expression </a:t>
            </a:r>
            <a:r>
              <a:rPr lang="en-GB" sz="2400" dirty="0" smtClean="0">
                <a:sym typeface="Symbol" pitchFamily="18" charset="2"/>
              </a:rPr>
              <a:t></a:t>
            </a:r>
            <a:r>
              <a:rPr lang="en-GB" sz="2400" dirty="0" smtClean="0"/>
              <a:t> is regular  (RE3)</a:t>
            </a:r>
            <a:endParaRPr lang="en-US" sz="2000" dirty="0" smtClean="0"/>
          </a:p>
          <a:p>
            <a:pPr lvl="1" eaLnBrk="1" hangingPunct="1"/>
            <a:r>
              <a:rPr lang="en-GB" sz="2400" dirty="0" smtClean="0"/>
              <a:t>If </a:t>
            </a:r>
            <a:r>
              <a:rPr lang="en-GB" sz="2400" dirty="0" smtClean="0">
                <a:sym typeface="Symbol" pitchFamily="18" charset="2"/>
              </a:rPr>
              <a:t></a:t>
            </a:r>
            <a:r>
              <a:rPr lang="en-GB" sz="2400" dirty="0" smtClean="0"/>
              <a:t> and </a:t>
            </a:r>
            <a:r>
              <a:rPr lang="en-GB" sz="2400" dirty="0" smtClean="0">
                <a:sym typeface="Symbol" pitchFamily="18" charset="2"/>
              </a:rPr>
              <a:t></a:t>
            </a:r>
            <a:r>
              <a:rPr lang="en-GB" sz="2400" dirty="0" smtClean="0"/>
              <a:t> are regular expressions, then the expression (</a:t>
            </a:r>
            <a:r>
              <a:rPr lang="en-GB" sz="2400" dirty="0" smtClean="0">
                <a:sym typeface="Symbol" pitchFamily="18" charset="2"/>
              </a:rPr>
              <a:t></a:t>
            </a:r>
            <a:r>
              <a:rPr lang="en-GB" sz="2400" dirty="0" smtClean="0"/>
              <a:t> </a:t>
            </a:r>
            <a:r>
              <a:rPr lang="en-GB" sz="2400" dirty="0" smtClean="0">
                <a:sym typeface="Symbol" pitchFamily="18" charset="2"/>
              </a:rPr>
              <a:t></a:t>
            </a:r>
            <a:r>
              <a:rPr lang="en-GB" sz="2400" dirty="0" smtClean="0"/>
              <a:t> </a:t>
            </a:r>
            <a:r>
              <a:rPr lang="en-GB" sz="2400" dirty="0" smtClean="0">
                <a:sym typeface="Symbol" pitchFamily="18" charset="2"/>
              </a:rPr>
              <a:t></a:t>
            </a:r>
            <a:r>
              <a:rPr lang="en-GB" sz="2400" dirty="0" smtClean="0"/>
              <a:t>) is regular  (RE4)</a:t>
            </a:r>
            <a:endParaRPr lang="en-US" sz="2000" dirty="0" smtClean="0"/>
          </a:p>
          <a:p>
            <a:pPr lvl="1" eaLnBrk="1" hangingPunct="1"/>
            <a:r>
              <a:rPr lang="en-GB" sz="2400" dirty="0" smtClean="0"/>
              <a:t>If </a:t>
            </a:r>
            <a:r>
              <a:rPr lang="en-GB" sz="2400" dirty="0" smtClean="0">
                <a:sym typeface="Symbol" pitchFamily="18" charset="2"/>
              </a:rPr>
              <a:t></a:t>
            </a:r>
            <a:r>
              <a:rPr lang="en-GB" sz="2400" dirty="0" smtClean="0"/>
              <a:t> is a regular expression, then the expression (</a:t>
            </a:r>
            <a:r>
              <a:rPr lang="en-GB" sz="2400" dirty="0" smtClean="0">
                <a:sym typeface="Symbol" pitchFamily="18" charset="2"/>
              </a:rPr>
              <a:t></a:t>
            </a:r>
            <a:r>
              <a:rPr lang="en-GB" sz="2400" dirty="0" smtClean="0"/>
              <a:t>)* is regular (RE5)</a:t>
            </a: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327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327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2EA9AD7A-0983-48A1-8B5A-65F65CF4EF86}" type="slidenum">
              <a:rPr lang="en-US" sz="1400" smtClean="0">
                <a:latin typeface="Arial" charset="0"/>
              </a:rPr>
              <a:pPr eaLnBrk="1" hangingPunct="1"/>
              <a:t>11</a:t>
            </a:fld>
            <a:endParaRPr lang="en-US" sz="1400" dirty="0" smtClean="0">
              <a:latin typeface="Arial" charset="0"/>
            </a:endParaRPr>
          </a:p>
        </p:txBody>
      </p:sp>
      <p:sp>
        <p:nvSpPr>
          <p:cNvPr id="32773" name="Rectangle 2"/>
          <p:cNvSpPr>
            <a:spLocks noGrp="1" noChangeArrowheads="1"/>
          </p:cNvSpPr>
          <p:nvPr>
            <p:ph type="title"/>
          </p:nvPr>
        </p:nvSpPr>
        <p:spPr/>
        <p:txBody>
          <a:bodyPr/>
          <a:lstStyle/>
          <a:p>
            <a:pPr eaLnBrk="1" hangingPunct="1"/>
            <a:r>
              <a:rPr lang="en-GB" sz="4000" smtClean="0"/>
              <a:t>Regular Expressions (cont)</a:t>
            </a:r>
          </a:p>
        </p:txBody>
      </p:sp>
      <p:sp>
        <p:nvSpPr>
          <p:cNvPr id="32774" name="Rectangle 3"/>
          <p:cNvSpPr>
            <a:spLocks noGrp="1" noChangeArrowheads="1"/>
          </p:cNvSpPr>
          <p:nvPr>
            <p:ph type="body" idx="1"/>
          </p:nvPr>
        </p:nvSpPr>
        <p:spPr/>
        <p:txBody>
          <a:bodyPr/>
          <a:lstStyle/>
          <a:p>
            <a:pPr eaLnBrk="1" hangingPunct="1"/>
            <a:r>
              <a:rPr lang="en-GB" sz="2800" dirty="0" smtClean="0"/>
              <a:t>A regular expression over A corresponds to a subset of </a:t>
            </a:r>
            <a:r>
              <a:rPr lang="en-GB" sz="2800" i="1" dirty="0" smtClean="0"/>
              <a:t>A*</a:t>
            </a:r>
          </a:p>
          <a:p>
            <a:pPr eaLnBrk="1" hangingPunct="1"/>
            <a:r>
              <a:rPr lang="en-GB" sz="2800" dirty="0" smtClean="0"/>
              <a:t>This is called a </a:t>
            </a:r>
            <a:r>
              <a:rPr lang="en-GB" sz="2800" dirty="0" smtClean="0">
                <a:solidFill>
                  <a:schemeClr val="tx2"/>
                </a:solidFill>
              </a:rPr>
              <a:t>regular subset</a:t>
            </a:r>
            <a:r>
              <a:rPr lang="en-GB" sz="2800" dirty="0" smtClean="0"/>
              <a:t> of </a:t>
            </a:r>
            <a:r>
              <a:rPr lang="en-GB" sz="2800" i="1" dirty="0" smtClean="0"/>
              <a:t>A*</a:t>
            </a:r>
            <a:r>
              <a:rPr lang="en-GB" sz="2800" dirty="0" smtClean="0"/>
              <a:t> or just </a:t>
            </a:r>
            <a:r>
              <a:rPr lang="en-GB" sz="2800" dirty="0" smtClean="0">
                <a:solidFill>
                  <a:schemeClr val="tx2"/>
                </a:solidFill>
              </a:rPr>
              <a:t>regular set</a:t>
            </a:r>
          </a:p>
          <a:p>
            <a:pPr eaLnBrk="1" hangingPunct="1"/>
            <a:r>
              <a:rPr lang="en-GB" sz="2800" dirty="0" smtClean="0"/>
              <a:t>These subsets are built based on the rules corresponding to the previous five rules</a:t>
            </a:r>
            <a:endParaRPr lang="en-US"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337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337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70B97BA4-7A3B-4801-91CD-FBF3C9932AEA}" type="slidenum">
              <a:rPr lang="en-US" sz="1400" smtClean="0">
                <a:latin typeface="Arial" charset="0"/>
              </a:rPr>
              <a:pPr eaLnBrk="1" hangingPunct="1"/>
              <a:t>12</a:t>
            </a:fld>
            <a:endParaRPr lang="en-US" sz="1400" dirty="0" smtClean="0">
              <a:latin typeface="Arial" charset="0"/>
            </a:endParaRPr>
          </a:p>
        </p:txBody>
      </p:sp>
      <p:sp>
        <p:nvSpPr>
          <p:cNvPr id="33797" name="Rectangle 5"/>
          <p:cNvSpPr>
            <a:spLocks noGrp="1" noChangeArrowheads="1"/>
          </p:cNvSpPr>
          <p:nvPr>
            <p:ph type="title"/>
          </p:nvPr>
        </p:nvSpPr>
        <p:spPr/>
        <p:txBody>
          <a:bodyPr/>
          <a:lstStyle/>
          <a:p>
            <a:pPr eaLnBrk="1" hangingPunct="1"/>
            <a:r>
              <a:rPr lang="en-US" smtClean="0"/>
              <a:t>Key Concepts Summary</a:t>
            </a:r>
          </a:p>
        </p:txBody>
      </p:sp>
      <p:sp>
        <p:nvSpPr>
          <p:cNvPr id="33798" name="Rectangle 6"/>
          <p:cNvSpPr>
            <a:spLocks noGrp="1" noChangeArrowheads="1"/>
          </p:cNvSpPr>
          <p:nvPr>
            <p:ph type="body" idx="1"/>
          </p:nvPr>
        </p:nvSpPr>
        <p:spPr/>
        <p:txBody>
          <a:bodyPr/>
          <a:lstStyle/>
          <a:p>
            <a:pPr eaLnBrk="1" hangingPunct="1"/>
            <a:r>
              <a:rPr lang="en-US" dirty="0" smtClean="0"/>
              <a:t>Review of Strings</a:t>
            </a:r>
          </a:p>
          <a:p>
            <a:pPr eaLnBrk="1" hangingPunct="1"/>
            <a:r>
              <a:rPr lang="en-US" dirty="0" smtClean="0"/>
              <a:t>Regular Expressions</a:t>
            </a:r>
          </a:p>
          <a:p>
            <a:pPr eaLnBrk="1" hangingPunct="1"/>
            <a:endParaRPr lang="en-US" dirty="0" smtClean="0"/>
          </a:p>
          <a:p>
            <a:pPr eaLnBrk="1" hangingPunct="1"/>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40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3E42F2F4-5B41-40A2-8292-D09D6E245427}" type="slidenum">
              <a:rPr lang="en-US" sz="1400" smtClean="0">
                <a:latin typeface="Arial" charset="0"/>
              </a:rPr>
              <a:pPr eaLnBrk="1" hangingPunct="1"/>
              <a:t>2</a:t>
            </a:fld>
            <a:endParaRPr lang="en-US" sz="1400" dirty="0" smtClean="0">
              <a:latin typeface="Arial" charset="0"/>
            </a:endParaRPr>
          </a:p>
        </p:txBody>
      </p:sp>
      <p:sp>
        <p:nvSpPr>
          <p:cNvPr id="4101" name="Rectangle 2"/>
          <p:cNvSpPr>
            <a:spLocks noGrp="1" noChangeArrowheads="1"/>
          </p:cNvSpPr>
          <p:nvPr>
            <p:ph type="title"/>
          </p:nvPr>
        </p:nvSpPr>
        <p:spPr/>
        <p:txBody>
          <a:bodyPr/>
          <a:lstStyle/>
          <a:p>
            <a:pPr eaLnBrk="1" hangingPunct="1"/>
            <a:r>
              <a:rPr lang="en-US" smtClean="0"/>
              <a:t>Lecture Introduction</a:t>
            </a:r>
          </a:p>
        </p:txBody>
      </p:sp>
      <p:sp>
        <p:nvSpPr>
          <p:cNvPr id="4102" name="Rectangle 3"/>
          <p:cNvSpPr>
            <a:spLocks noGrp="1" noChangeArrowheads="1"/>
          </p:cNvSpPr>
          <p:nvPr>
            <p:ph type="body" idx="1"/>
          </p:nvPr>
        </p:nvSpPr>
        <p:spPr/>
        <p:txBody>
          <a:bodyPr/>
          <a:lstStyle/>
          <a:p>
            <a:pPr eaLnBrk="1" hangingPunct="1"/>
            <a:r>
              <a:rPr lang="en-US" dirty="0" smtClean="0"/>
              <a:t>Reading</a:t>
            </a:r>
          </a:p>
          <a:p>
            <a:pPr lvl="1" eaLnBrk="1" hangingPunct="1"/>
            <a:r>
              <a:rPr lang="en-US" dirty="0" smtClean="0"/>
              <a:t>Rosen  - Section 13.4 (</a:t>
            </a:r>
            <a:r>
              <a:rPr lang="en-US" dirty="0" smtClean="0"/>
              <a:t>pages 879 - 880</a:t>
            </a:r>
            <a:r>
              <a:rPr lang="en-US" dirty="0" smtClean="0"/>
              <a:t>)</a:t>
            </a:r>
          </a:p>
          <a:p>
            <a:pPr eaLnBrk="1" hangingPunct="1"/>
            <a:r>
              <a:rPr lang="en-US" dirty="0" smtClean="0"/>
              <a:t>Review of Strings</a:t>
            </a:r>
          </a:p>
          <a:p>
            <a:pPr eaLnBrk="1" hangingPunct="1"/>
            <a:r>
              <a:rPr lang="en-US" dirty="0" smtClean="0"/>
              <a:t>Regular Expressions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560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2560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5A0D7188-4043-4387-B0F6-24B045311FEC}" type="slidenum">
              <a:rPr lang="en-US" sz="1400" smtClean="0">
                <a:latin typeface="Arial" charset="0"/>
              </a:rPr>
              <a:pPr eaLnBrk="1" hangingPunct="1"/>
              <a:t>3</a:t>
            </a:fld>
            <a:endParaRPr lang="en-US" sz="1400" dirty="0" smtClean="0">
              <a:latin typeface="Arial" charset="0"/>
            </a:endParaRPr>
          </a:p>
        </p:txBody>
      </p:sp>
      <p:sp>
        <p:nvSpPr>
          <p:cNvPr id="25605" name="Rectangle 2"/>
          <p:cNvSpPr>
            <a:spLocks noGrp="1" noChangeArrowheads="1"/>
          </p:cNvSpPr>
          <p:nvPr>
            <p:ph type="title"/>
          </p:nvPr>
        </p:nvSpPr>
        <p:spPr>
          <a:xfrm>
            <a:off x="457200" y="228600"/>
            <a:ext cx="8229600" cy="685800"/>
          </a:xfrm>
        </p:spPr>
        <p:txBody>
          <a:bodyPr/>
          <a:lstStyle/>
          <a:p>
            <a:pPr eaLnBrk="1" hangingPunct="1"/>
            <a:r>
              <a:rPr lang="en-GB" dirty="0" smtClean="0"/>
              <a:t>Review of Strings</a:t>
            </a:r>
            <a:endParaRPr lang="en-US" sz="4000" dirty="0" smtClean="0"/>
          </a:p>
        </p:txBody>
      </p:sp>
      <p:sp>
        <p:nvSpPr>
          <p:cNvPr id="25606" name="Rectangle 3"/>
          <p:cNvSpPr>
            <a:spLocks noGrp="1" noChangeArrowheads="1"/>
          </p:cNvSpPr>
          <p:nvPr>
            <p:ph type="body" idx="1"/>
          </p:nvPr>
        </p:nvSpPr>
        <p:spPr>
          <a:xfrm>
            <a:off x="457200" y="1752600"/>
            <a:ext cx="8229600" cy="4476750"/>
          </a:xfrm>
        </p:spPr>
        <p:txBody>
          <a:bodyPr/>
          <a:lstStyle/>
          <a:p>
            <a:pPr eaLnBrk="1" hangingPunct="1">
              <a:lnSpc>
                <a:spcPct val="90000"/>
              </a:lnSpc>
            </a:pPr>
            <a:r>
              <a:rPr lang="en-GB" dirty="0" smtClean="0"/>
              <a:t>Recall:  </a:t>
            </a:r>
            <a:r>
              <a:rPr lang="en-US" dirty="0">
                <a:solidFill>
                  <a:schemeClr val="tx2"/>
                </a:solidFill>
              </a:rPr>
              <a:t>String</a:t>
            </a:r>
            <a:r>
              <a:rPr lang="en-US" b="1" i="1" dirty="0"/>
              <a:t> </a:t>
            </a:r>
            <a:r>
              <a:rPr lang="en-US" dirty="0"/>
              <a:t>: a sequence of letters or symbols written without commas</a:t>
            </a:r>
          </a:p>
          <a:p>
            <a:pPr eaLnBrk="1" hangingPunct="1">
              <a:lnSpc>
                <a:spcPct val="90000"/>
              </a:lnSpc>
            </a:pPr>
            <a:r>
              <a:rPr lang="en-GB" dirty="0" smtClean="0"/>
              <a:t>Example:</a:t>
            </a:r>
          </a:p>
          <a:p>
            <a:pPr lvl="1" eaLnBrk="1" hangingPunct="1">
              <a:lnSpc>
                <a:spcPct val="90000"/>
              </a:lnSpc>
            </a:pPr>
            <a:r>
              <a:rPr lang="en-GB" dirty="0" smtClean="0"/>
              <a:t>The sequences  of characters :  W, a, k, e,   , u, p</a:t>
            </a:r>
            <a:endParaRPr lang="en-US" sz="2400" dirty="0" smtClean="0"/>
          </a:p>
          <a:p>
            <a:pPr lvl="1" eaLnBrk="1" hangingPunct="1">
              <a:lnSpc>
                <a:spcPct val="90000"/>
              </a:lnSpc>
            </a:pPr>
            <a:r>
              <a:rPr lang="en-GB" dirty="0" smtClean="0"/>
              <a:t>Is represented by the string  “Wake up”</a:t>
            </a:r>
            <a:endParaRPr lang="en-US" sz="2400" dirty="0" smtClean="0"/>
          </a:p>
          <a:p>
            <a:pPr eaLnBrk="1" hangingPunct="1">
              <a:lnSpc>
                <a:spcPct val="90000"/>
              </a:lnSpc>
            </a:pPr>
            <a:r>
              <a:rPr lang="en-GB" dirty="0" smtClean="0"/>
              <a:t>Another example</a:t>
            </a:r>
          </a:p>
          <a:p>
            <a:pPr lvl="1" eaLnBrk="1" hangingPunct="1">
              <a:lnSpc>
                <a:spcPct val="90000"/>
              </a:lnSpc>
            </a:pPr>
            <a:r>
              <a:rPr lang="en-GB" dirty="0" smtClean="0"/>
              <a:t>a, b, a, b, a, b, a, … is a sequence, i.e., “</a:t>
            </a:r>
            <a:r>
              <a:rPr lang="en-GB" dirty="0" err="1" smtClean="0"/>
              <a:t>abababa</a:t>
            </a:r>
            <a:r>
              <a:rPr lang="en-GB" dirty="0" smtClean="0"/>
              <a:t>…” is a string</a:t>
            </a:r>
            <a:endParaRPr lang="en-US" sz="2400" dirty="0" smtClean="0"/>
          </a:p>
          <a:p>
            <a:pPr lvl="1" eaLnBrk="1" hangingPunct="1">
              <a:lnSpc>
                <a:spcPct val="90000"/>
              </a:lnSpc>
            </a:pPr>
            <a:r>
              <a:rPr lang="en-GB" dirty="0" smtClean="0"/>
              <a:t>The corresponding set is {a, b}</a:t>
            </a:r>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662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2662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AE91A3DD-17C9-4598-86EA-768446221C60}" type="slidenum">
              <a:rPr lang="en-US" sz="1400" smtClean="0">
                <a:latin typeface="Arial" charset="0"/>
              </a:rPr>
              <a:pPr eaLnBrk="1" hangingPunct="1"/>
              <a:t>4</a:t>
            </a:fld>
            <a:endParaRPr lang="en-US" sz="1400" dirty="0" smtClean="0">
              <a:latin typeface="Arial" charset="0"/>
            </a:endParaRPr>
          </a:p>
        </p:txBody>
      </p:sp>
      <p:sp>
        <p:nvSpPr>
          <p:cNvPr id="26629" name="Rectangle 2"/>
          <p:cNvSpPr>
            <a:spLocks noGrp="1" noChangeArrowheads="1"/>
          </p:cNvSpPr>
          <p:nvPr>
            <p:ph type="title"/>
          </p:nvPr>
        </p:nvSpPr>
        <p:spPr>
          <a:xfrm>
            <a:off x="461963" y="0"/>
            <a:ext cx="8229600" cy="1143000"/>
          </a:xfrm>
        </p:spPr>
        <p:txBody>
          <a:bodyPr/>
          <a:lstStyle/>
          <a:p>
            <a:pPr eaLnBrk="1" hangingPunct="1"/>
            <a:r>
              <a:rPr lang="en-GB" sz="4000" smtClean="0"/>
              <a:t>Strings and Regular Expressions</a:t>
            </a:r>
            <a:endParaRPr lang="en-US" sz="3600" smtClean="0"/>
          </a:p>
        </p:txBody>
      </p:sp>
      <p:sp>
        <p:nvSpPr>
          <p:cNvPr id="26630" name="Rectangle 3"/>
          <p:cNvSpPr>
            <a:spLocks noGrp="1" noChangeArrowheads="1"/>
          </p:cNvSpPr>
          <p:nvPr>
            <p:ph type="body" idx="1"/>
          </p:nvPr>
        </p:nvSpPr>
        <p:spPr>
          <a:xfrm>
            <a:off x="0" y="1828800"/>
            <a:ext cx="9144000" cy="4343400"/>
          </a:xfrm>
        </p:spPr>
        <p:txBody>
          <a:bodyPr/>
          <a:lstStyle/>
          <a:p>
            <a:pPr eaLnBrk="1" hangingPunct="1"/>
            <a:r>
              <a:rPr lang="en-GB" sz="2400" dirty="0" smtClean="0"/>
              <a:t>Given a set </a:t>
            </a:r>
            <a:r>
              <a:rPr lang="en-GB" sz="2400" i="1" dirty="0" smtClean="0"/>
              <a:t>A</a:t>
            </a:r>
            <a:r>
              <a:rPr lang="en-GB" sz="2400" dirty="0" smtClean="0"/>
              <a:t>,  </a:t>
            </a:r>
            <a:r>
              <a:rPr lang="en-GB" sz="2400" i="1" dirty="0" smtClean="0"/>
              <a:t>A</a:t>
            </a:r>
            <a:r>
              <a:rPr lang="en-GB" sz="2400" dirty="0" smtClean="0"/>
              <a:t>*</a:t>
            </a:r>
            <a:r>
              <a:rPr lang="en-GB" sz="2400" dirty="0"/>
              <a:t> </a:t>
            </a:r>
            <a:r>
              <a:rPr lang="en-GB" sz="2400" dirty="0" smtClean="0"/>
              <a:t>is the set  of all </a:t>
            </a:r>
            <a:r>
              <a:rPr lang="en-GB" sz="2400" dirty="0" smtClean="0">
                <a:solidFill>
                  <a:schemeClr val="tx2"/>
                </a:solidFill>
              </a:rPr>
              <a:t>finite sequences</a:t>
            </a:r>
            <a:r>
              <a:rPr lang="en-GB" sz="2400" dirty="0" smtClean="0"/>
              <a:t> of elements of </a:t>
            </a:r>
            <a:r>
              <a:rPr lang="en-GB" sz="2400" i="1" dirty="0" smtClean="0"/>
              <a:t>A</a:t>
            </a:r>
            <a:endParaRPr lang="en-US" sz="2400" i="1" dirty="0" smtClean="0"/>
          </a:p>
          <a:p>
            <a:pPr eaLnBrk="1" hangingPunct="1"/>
            <a:r>
              <a:rPr lang="en-GB" sz="2400" dirty="0" smtClean="0"/>
              <a:t>Example:</a:t>
            </a:r>
          </a:p>
          <a:p>
            <a:pPr lvl="1" eaLnBrk="1" hangingPunct="1"/>
            <a:r>
              <a:rPr lang="en-GB" sz="2400" i="1" dirty="0" smtClean="0"/>
              <a:t>A </a:t>
            </a:r>
            <a:r>
              <a:rPr lang="en-GB" sz="2400" dirty="0" smtClean="0"/>
              <a:t>= alphabet = {a, b, c, d, e, f, g, h, </a:t>
            </a:r>
            <a:r>
              <a:rPr lang="en-GB" sz="2400" dirty="0" err="1" smtClean="0"/>
              <a:t>i</a:t>
            </a:r>
            <a:r>
              <a:rPr lang="en-GB" sz="2400" dirty="0" smtClean="0"/>
              <a:t>, j, k, l, m, n, o, p, q, r, s, t, u, v, w, x, y, z} </a:t>
            </a:r>
            <a:endParaRPr lang="en-US" sz="2400" dirty="0" smtClean="0"/>
          </a:p>
          <a:p>
            <a:pPr lvl="1" eaLnBrk="1" hangingPunct="1"/>
            <a:r>
              <a:rPr lang="en-GB" sz="2400" i="1" dirty="0" smtClean="0"/>
              <a:t>A*</a:t>
            </a:r>
            <a:r>
              <a:rPr lang="en-GB" sz="2400" dirty="0" smtClean="0"/>
              <a:t> = words (the finite sequences, from </a:t>
            </a:r>
            <a:r>
              <a:rPr lang="en-GB" sz="2400" i="1" dirty="0" smtClean="0"/>
              <a:t>A</a:t>
            </a:r>
            <a:r>
              <a:rPr lang="en-GB" sz="2400" dirty="0" smtClean="0"/>
              <a:t>,  written without commas)</a:t>
            </a:r>
            <a:endParaRPr lang="en-US" sz="2400" dirty="0" smtClean="0"/>
          </a:p>
          <a:p>
            <a:pPr lvl="1" eaLnBrk="1" hangingPunct="1"/>
            <a:r>
              <a:rPr lang="en-GB" sz="2400" i="1" dirty="0" smtClean="0"/>
              <a:t>A*</a:t>
            </a:r>
            <a:r>
              <a:rPr lang="en-GB" sz="2400" dirty="0" smtClean="0"/>
              <a:t> contains </a:t>
            </a:r>
            <a:r>
              <a:rPr lang="en-GB" sz="2400" dirty="0" smtClean="0">
                <a:solidFill>
                  <a:schemeClr val="tx2"/>
                </a:solidFill>
              </a:rPr>
              <a:t>all</a:t>
            </a:r>
            <a:r>
              <a:rPr lang="en-GB" sz="2400" dirty="0" smtClean="0"/>
              <a:t> possible words, even those that are unpronounceable or make no sense such as “</a:t>
            </a:r>
            <a:r>
              <a:rPr lang="en-GB" sz="2400" dirty="0" err="1" smtClean="0"/>
              <a:t>prsartkc</a:t>
            </a:r>
            <a:r>
              <a:rPr lang="en-GB" sz="2400" dirty="0" smtClean="0"/>
              <a:t>”</a:t>
            </a:r>
            <a:endParaRPr lang="en-US" sz="2400" dirty="0" smtClean="0"/>
          </a:p>
          <a:p>
            <a:pPr eaLnBrk="1" hangingPunct="1"/>
            <a:r>
              <a:rPr lang="en-GB" sz="2400" dirty="0" smtClean="0"/>
              <a:t>The </a:t>
            </a:r>
            <a:r>
              <a:rPr lang="en-GB" sz="2400" dirty="0" smtClean="0">
                <a:solidFill>
                  <a:schemeClr val="tx2"/>
                </a:solidFill>
              </a:rPr>
              <a:t>empty sequence</a:t>
            </a:r>
            <a:r>
              <a:rPr lang="en-GB" sz="2400" dirty="0" smtClean="0"/>
              <a:t> or </a:t>
            </a:r>
            <a:r>
              <a:rPr lang="en-GB" sz="2400" dirty="0" smtClean="0">
                <a:solidFill>
                  <a:schemeClr val="tx2"/>
                </a:solidFill>
              </a:rPr>
              <a:t>empty string</a:t>
            </a:r>
            <a:r>
              <a:rPr lang="en-GB" sz="2400" dirty="0" smtClean="0"/>
              <a:t> is represented with </a:t>
            </a:r>
            <a:r>
              <a:rPr lang="en-GB" sz="2400" dirty="0" smtClean="0">
                <a:sym typeface="Symbol" pitchFamily="18" charset="2"/>
              </a:rPr>
              <a:t></a:t>
            </a:r>
            <a:endParaRPr lang="en-U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749DAD5E-0F5E-48F4-B225-22335490EA34}" type="slidenum">
              <a:rPr lang="en-US" sz="1400" smtClean="0">
                <a:latin typeface="Arial" charset="0"/>
              </a:rPr>
              <a:pPr eaLnBrk="1" hangingPunct="1"/>
              <a:t>5</a:t>
            </a:fld>
            <a:endParaRPr lang="en-US" sz="1400" dirty="0" smtClean="0">
              <a:latin typeface="Arial" charset="0"/>
            </a:endParaRPr>
          </a:p>
        </p:txBody>
      </p:sp>
      <p:sp>
        <p:nvSpPr>
          <p:cNvPr id="27653" name="Rectangle 2"/>
          <p:cNvSpPr>
            <a:spLocks noGrp="1" noChangeArrowheads="1"/>
          </p:cNvSpPr>
          <p:nvPr>
            <p:ph type="title"/>
          </p:nvPr>
        </p:nvSpPr>
        <p:spPr>
          <a:xfrm>
            <a:off x="609600" y="381000"/>
            <a:ext cx="7772400" cy="762000"/>
          </a:xfrm>
        </p:spPr>
        <p:txBody>
          <a:bodyPr/>
          <a:lstStyle/>
          <a:p>
            <a:pPr eaLnBrk="1" hangingPunct="1"/>
            <a:r>
              <a:rPr lang="en-GB" sz="4000" smtClean="0"/>
              <a:t>Catenation</a:t>
            </a:r>
          </a:p>
        </p:txBody>
      </p:sp>
      <p:sp>
        <p:nvSpPr>
          <p:cNvPr id="27654" name="Rectangle 3"/>
          <p:cNvSpPr>
            <a:spLocks noGrp="1" noChangeArrowheads="1"/>
          </p:cNvSpPr>
          <p:nvPr>
            <p:ph type="body" idx="1"/>
          </p:nvPr>
        </p:nvSpPr>
        <p:spPr/>
        <p:txBody>
          <a:bodyPr/>
          <a:lstStyle/>
          <a:p>
            <a:pPr eaLnBrk="1" hangingPunct="1"/>
            <a:r>
              <a:rPr lang="en-US" sz="2800" dirty="0" smtClean="0"/>
              <a:t>Two strings may be joined into a single string</a:t>
            </a:r>
            <a:endParaRPr lang="en-US" sz="2400" dirty="0" smtClean="0"/>
          </a:p>
          <a:p>
            <a:pPr eaLnBrk="1" hangingPunct="1"/>
            <a:r>
              <a:rPr lang="en-GB" sz="2800" dirty="0" smtClean="0"/>
              <a:t>Assume </a:t>
            </a:r>
            <a:r>
              <a:rPr lang="en-GB" sz="2800" i="1" dirty="0" smtClean="0"/>
              <a:t>w</a:t>
            </a:r>
            <a:r>
              <a:rPr lang="en-GB" sz="2800" baseline="-25000" dirty="0" smtClean="0"/>
              <a:t>1</a:t>
            </a:r>
            <a:r>
              <a:rPr lang="en-GB" sz="2800" dirty="0" smtClean="0"/>
              <a:t> = </a:t>
            </a:r>
            <a:r>
              <a:rPr lang="en-GB" sz="2800" i="1" dirty="0" smtClean="0"/>
              <a:t>s</a:t>
            </a:r>
            <a:r>
              <a:rPr lang="en-GB" sz="2800" baseline="-25000" dirty="0" smtClean="0"/>
              <a:t>1</a:t>
            </a:r>
            <a:r>
              <a:rPr lang="en-GB" sz="2800" i="1" dirty="0" smtClean="0"/>
              <a:t>s</a:t>
            </a:r>
            <a:r>
              <a:rPr lang="en-GB" sz="2800" baseline="-25000" dirty="0" smtClean="0"/>
              <a:t>2</a:t>
            </a:r>
            <a:r>
              <a:rPr lang="en-GB" sz="2800" i="1" dirty="0" smtClean="0"/>
              <a:t>s</a:t>
            </a:r>
            <a:r>
              <a:rPr lang="en-GB" sz="2800" baseline="-25000" dirty="0" smtClean="0"/>
              <a:t>3</a:t>
            </a:r>
            <a:r>
              <a:rPr lang="en-GB" sz="2800" i="1" dirty="0" smtClean="0"/>
              <a:t>s</a:t>
            </a:r>
            <a:r>
              <a:rPr lang="en-GB" sz="2800" baseline="-25000" dirty="0" smtClean="0"/>
              <a:t>4</a:t>
            </a:r>
            <a:r>
              <a:rPr lang="en-GB" sz="2800" dirty="0" smtClean="0"/>
              <a:t>…</a:t>
            </a:r>
            <a:r>
              <a:rPr lang="en-GB" sz="2800" i="1" dirty="0" err="1" smtClean="0"/>
              <a:t>s</a:t>
            </a:r>
            <a:r>
              <a:rPr lang="en-GB" sz="2800" baseline="-25000" dirty="0" err="1" smtClean="0"/>
              <a:t>n</a:t>
            </a:r>
            <a:r>
              <a:rPr lang="en-GB" sz="2800" dirty="0" smtClean="0"/>
              <a:t> and </a:t>
            </a:r>
            <a:r>
              <a:rPr lang="en-GB" sz="2800" i="1" dirty="0" smtClean="0"/>
              <a:t>w</a:t>
            </a:r>
            <a:r>
              <a:rPr lang="en-GB" sz="2800" baseline="-25000" dirty="0" smtClean="0"/>
              <a:t>2</a:t>
            </a:r>
            <a:r>
              <a:rPr lang="en-GB" sz="2800" dirty="0" smtClean="0"/>
              <a:t> = </a:t>
            </a:r>
            <a:r>
              <a:rPr lang="en-GB" sz="2800" i="1" dirty="0" smtClean="0"/>
              <a:t>t</a:t>
            </a:r>
            <a:r>
              <a:rPr lang="en-GB" sz="2800" baseline="-25000" dirty="0" smtClean="0"/>
              <a:t>1</a:t>
            </a:r>
            <a:r>
              <a:rPr lang="en-GB" sz="2800" i="1" dirty="0" smtClean="0"/>
              <a:t>t</a:t>
            </a:r>
            <a:r>
              <a:rPr lang="en-GB" sz="2800" baseline="-25000" dirty="0" smtClean="0"/>
              <a:t>2</a:t>
            </a:r>
            <a:r>
              <a:rPr lang="en-GB" sz="2800" i="1" dirty="0" smtClean="0"/>
              <a:t>t</a:t>
            </a:r>
            <a:r>
              <a:rPr lang="en-GB" sz="2800" baseline="-25000" dirty="0" smtClean="0"/>
              <a:t>3</a:t>
            </a:r>
            <a:r>
              <a:rPr lang="en-GB" sz="2800" i="1" dirty="0" smtClean="0"/>
              <a:t>t</a:t>
            </a:r>
            <a:r>
              <a:rPr lang="en-GB" sz="2800" baseline="-25000" dirty="0" smtClean="0"/>
              <a:t>4</a:t>
            </a:r>
            <a:r>
              <a:rPr lang="en-GB" sz="2800" dirty="0" smtClean="0"/>
              <a:t>…</a:t>
            </a:r>
            <a:r>
              <a:rPr lang="en-GB" sz="2800" i="1" dirty="0" err="1" smtClean="0"/>
              <a:t>t</a:t>
            </a:r>
            <a:r>
              <a:rPr lang="en-GB" sz="2800" baseline="-25000" dirty="0" err="1" smtClean="0"/>
              <a:t>k</a:t>
            </a:r>
            <a:endParaRPr lang="en-US" sz="2400" baseline="-25000" dirty="0" smtClean="0"/>
          </a:p>
          <a:p>
            <a:pPr eaLnBrk="1" hangingPunct="1"/>
            <a:r>
              <a:rPr lang="en-GB" sz="2800" dirty="0" smtClean="0"/>
              <a:t>The catenation of </a:t>
            </a:r>
            <a:r>
              <a:rPr lang="en-GB" sz="2800" i="1" dirty="0" smtClean="0"/>
              <a:t>w</a:t>
            </a:r>
            <a:r>
              <a:rPr lang="en-GB" sz="2800" baseline="-25000" dirty="0" smtClean="0"/>
              <a:t>1</a:t>
            </a:r>
            <a:r>
              <a:rPr lang="en-GB" sz="2800" dirty="0" smtClean="0"/>
              <a:t> with </a:t>
            </a:r>
            <a:r>
              <a:rPr lang="en-GB" sz="2800" i="1" dirty="0" smtClean="0"/>
              <a:t>w</a:t>
            </a:r>
            <a:r>
              <a:rPr lang="en-GB" sz="2800" baseline="-25000" dirty="0" smtClean="0"/>
              <a:t>2</a:t>
            </a:r>
            <a:r>
              <a:rPr lang="en-GB" sz="2800" dirty="0" smtClean="0"/>
              <a:t> is the sequence</a:t>
            </a:r>
            <a:r>
              <a:rPr lang="en-GB" sz="2800" i="1" dirty="0" smtClean="0"/>
              <a:t> s</a:t>
            </a:r>
            <a:r>
              <a:rPr lang="en-GB" sz="2800" baseline="-25000" dirty="0" smtClean="0"/>
              <a:t>1</a:t>
            </a:r>
            <a:r>
              <a:rPr lang="en-GB" sz="2800" i="1" dirty="0" smtClean="0"/>
              <a:t>s</a:t>
            </a:r>
            <a:r>
              <a:rPr lang="en-GB" sz="2800" baseline="-25000" dirty="0" smtClean="0"/>
              <a:t>2</a:t>
            </a:r>
            <a:r>
              <a:rPr lang="en-GB" sz="2800" i="1" dirty="0" smtClean="0"/>
              <a:t>s</a:t>
            </a:r>
            <a:r>
              <a:rPr lang="en-GB" sz="2800" baseline="-25000" dirty="0" smtClean="0"/>
              <a:t>3</a:t>
            </a:r>
            <a:r>
              <a:rPr lang="en-GB" sz="2800" i="1" dirty="0" smtClean="0"/>
              <a:t>s</a:t>
            </a:r>
            <a:r>
              <a:rPr lang="en-GB" sz="2800" baseline="-25000" dirty="0" smtClean="0"/>
              <a:t>4</a:t>
            </a:r>
            <a:r>
              <a:rPr lang="en-GB" sz="2800" dirty="0" smtClean="0"/>
              <a:t>…</a:t>
            </a:r>
            <a:r>
              <a:rPr lang="en-GB" sz="2800" i="1" dirty="0" smtClean="0"/>
              <a:t>s</a:t>
            </a:r>
            <a:r>
              <a:rPr lang="en-GB" sz="2800" baseline="-25000" dirty="0" smtClean="0"/>
              <a:t>n</a:t>
            </a:r>
            <a:r>
              <a:rPr lang="en-GB" sz="2800" i="1" dirty="0" smtClean="0"/>
              <a:t>t</a:t>
            </a:r>
            <a:r>
              <a:rPr lang="en-GB" sz="2800" baseline="-25000" dirty="0" smtClean="0"/>
              <a:t>1</a:t>
            </a:r>
            <a:r>
              <a:rPr lang="en-GB" sz="2800" i="1" dirty="0" smtClean="0"/>
              <a:t>t</a:t>
            </a:r>
            <a:r>
              <a:rPr lang="en-GB" sz="2800" baseline="-25000" dirty="0" smtClean="0"/>
              <a:t>2</a:t>
            </a:r>
            <a:r>
              <a:rPr lang="en-GB" sz="2800" i="1" dirty="0" smtClean="0"/>
              <a:t>t</a:t>
            </a:r>
            <a:r>
              <a:rPr lang="en-GB" sz="2800" baseline="-25000" dirty="0" smtClean="0"/>
              <a:t>3</a:t>
            </a:r>
            <a:r>
              <a:rPr lang="en-GB" sz="2800" i="1" dirty="0" smtClean="0"/>
              <a:t>t</a:t>
            </a:r>
            <a:r>
              <a:rPr lang="en-GB" sz="2800" baseline="-25000" dirty="0" smtClean="0"/>
              <a:t>4</a:t>
            </a:r>
            <a:r>
              <a:rPr lang="en-GB" sz="2800" dirty="0" smtClean="0"/>
              <a:t>…</a:t>
            </a:r>
            <a:r>
              <a:rPr lang="en-GB" sz="2800" i="1" dirty="0" err="1" smtClean="0"/>
              <a:t>t</a:t>
            </a:r>
            <a:r>
              <a:rPr lang="en-GB" sz="2800" baseline="-25000" dirty="0" err="1" smtClean="0"/>
              <a:t>k</a:t>
            </a:r>
            <a:endParaRPr lang="en-US" sz="2400" baseline="-25000" dirty="0" smtClean="0"/>
          </a:p>
          <a:p>
            <a:pPr eaLnBrk="1" hangingPunct="1"/>
            <a:r>
              <a:rPr lang="en-GB" sz="2800" dirty="0" smtClean="0"/>
              <a:t>Notation:  catenation of </a:t>
            </a:r>
            <a:r>
              <a:rPr lang="en-GB" sz="2800" i="1" dirty="0" smtClean="0"/>
              <a:t>w</a:t>
            </a:r>
            <a:r>
              <a:rPr lang="en-GB" sz="2800" baseline="-25000" dirty="0" smtClean="0"/>
              <a:t>1</a:t>
            </a:r>
            <a:r>
              <a:rPr lang="en-GB" sz="2800" dirty="0" smtClean="0"/>
              <a:t> with </a:t>
            </a:r>
            <a:r>
              <a:rPr lang="en-GB" sz="2800" i="1" dirty="0" smtClean="0"/>
              <a:t>w</a:t>
            </a:r>
            <a:r>
              <a:rPr lang="en-GB" sz="2800" baseline="-25000" dirty="0" smtClean="0"/>
              <a:t>2</a:t>
            </a:r>
            <a:r>
              <a:rPr lang="en-GB" sz="2800" dirty="0" smtClean="0"/>
              <a:t> is written as </a:t>
            </a:r>
            <a:r>
              <a:rPr lang="en-GB" sz="2800" i="1" dirty="0" smtClean="0"/>
              <a:t>w</a:t>
            </a:r>
            <a:r>
              <a:rPr lang="en-GB" sz="2800" baseline="-25000" dirty="0" smtClean="0"/>
              <a:t>1</a:t>
            </a:r>
            <a:r>
              <a:rPr lang="en-GB" sz="2800" dirty="0" smtClean="0">
                <a:sym typeface="Symbol" pitchFamily="18" charset="2"/>
              </a:rPr>
              <a:t></a:t>
            </a:r>
            <a:r>
              <a:rPr lang="en-GB" sz="2800" i="1" dirty="0" smtClean="0"/>
              <a:t>w</a:t>
            </a:r>
            <a:r>
              <a:rPr lang="en-GB" sz="2800" baseline="-25000" dirty="0" smtClean="0"/>
              <a:t>2</a:t>
            </a:r>
            <a:r>
              <a:rPr lang="en-GB" sz="2800" dirty="0" smtClean="0"/>
              <a:t> or </a:t>
            </a:r>
            <a:r>
              <a:rPr lang="en-GB" sz="2800" i="1" dirty="0" smtClean="0"/>
              <a:t>w</a:t>
            </a:r>
            <a:r>
              <a:rPr lang="en-GB" sz="2800" baseline="-25000" dirty="0" smtClean="0"/>
              <a:t>1</a:t>
            </a:r>
            <a:r>
              <a:rPr lang="en-GB" sz="2800" i="1" dirty="0" smtClean="0"/>
              <a:t>w</a:t>
            </a:r>
            <a:r>
              <a:rPr lang="en-GB" sz="2800" baseline="-25000" dirty="0" smtClean="0"/>
              <a:t>2, </a:t>
            </a:r>
          </a:p>
          <a:p>
            <a:pPr eaLnBrk="1" hangingPunct="1"/>
            <a:r>
              <a:rPr lang="en-GB" sz="2800" dirty="0" smtClean="0"/>
              <a:t>Example </a:t>
            </a:r>
          </a:p>
          <a:p>
            <a:pPr lvl="1" eaLnBrk="1" hangingPunct="1"/>
            <a:r>
              <a:rPr lang="en-GB" sz="2400" i="1" dirty="0" smtClean="0"/>
              <a:t>w</a:t>
            </a:r>
            <a:r>
              <a:rPr lang="en-GB" sz="2400" baseline="-25000" dirty="0" smtClean="0"/>
              <a:t>1</a:t>
            </a:r>
            <a:r>
              <a:rPr lang="en-GB" sz="2400" dirty="0" smtClean="0"/>
              <a:t> = Bat 	</a:t>
            </a:r>
            <a:r>
              <a:rPr lang="en-GB" sz="2400" i="1" dirty="0" smtClean="0"/>
              <a:t>w</a:t>
            </a:r>
            <a:r>
              <a:rPr lang="en-GB" sz="2400" baseline="-25000" dirty="0" smtClean="0"/>
              <a:t>2</a:t>
            </a:r>
            <a:r>
              <a:rPr lang="en-GB" sz="2400" dirty="0" smtClean="0"/>
              <a:t>  = woman</a:t>
            </a:r>
          </a:p>
          <a:p>
            <a:pPr lvl="1" eaLnBrk="1" hangingPunct="1"/>
            <a:r>
              <a:rPr lang="en-GB" sz="2400" i="1" dirty="0"/>
              <a:t>w</a:t>
            </a:r>
            <a:r>
              <a:rPr lang="en-GB" sz="2400" baseline="-25000" dirty="0"/>
              <a:t>1</a:t>
            </a:r>
            <a:r>
              <a:rPr lang="en-GB" sz="2400" dirty="0">
                <a:sym typeface="Symbol" pitchFamily="18" charset="2"/>
              </a:rPr>
              <a:t></a:t>
            </a:r>
            <a:r>
              <a:rPr lang="en-GB" sz="2400" i="1" dirty="0"/>
              <a:t>w</a:t>
            </a:r>
            <a:r>
              <a:rPr lang="en-GB" sz="2400" baseline="-25000" dirty="0"/>
              <a:t>2</a:t>
            </a:r>
            <a:r>
              <a:rPr lang="en-GB" sz="2400" dirty="0"/>
              <a:t> </a:t>
            </a:r>
            <a:r>
              <a:rPr lang="en-GB" sz="2400" dirty="0" smtClean="0"/>
              <a:t>= </a:t>
            </a:r>
            <a:r>
              <a:rPr lang="en-GB" sz="2400" dirty="0" err="1" smtClean="0"/>
              <a:t>Batwoman</a:t>
            </a:r>
            <a:r>
              <a:rPr lang="en-GB" sz="2400"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749DAD5E-0F5E-48F4-B225-22335490EA34}" type="slidenum">
              <a:rPr lang="en-US" sz="1400" smtClean="0">
                <a:latin typeface="Arial" charset="0"/>
              </a:rPr>
              <a:pPr eaLnBrk="1" hangingPunct="1"/>
              <a:t>6</a:t>
            </a:fld>
            <a:endParaRPr lang="en-US" sz="1400" dirty="0" smtClean="0">
              <a:latin typeface="Arial" charset="0"/>
            </a:endParaRPr>
          </a:p>
        </p:txBody>
      </p:sp>
      <p:sp>
        <p:nvSpPr>
          <p:cNvPr id="27653" name="Rectangle 2"/>
          <p:cNvSpPr>
            <a:spLocks noGrp="1" noChangeArrowheads="1"/>
          </p:cNvSpPr>
          <p:nvPr>
            <p:ph type="title"/>
          </p:nvPr>
        </p:nvSpPr>
        <p:spPr>
          <a:xfrm>
            <a:off x="609600" y="381000"/>
            <a:ext cx="7772400" cy="762000"/>
          </a:xfrm>
        </p:spPr>
        <p:txBody>
          <a:bodyPr/>
          <a:lstStyle/>
          <a:p>
            <a:pPr eaLnBrk="1" hangingPunct="1"/>
            <a:r>
              <a:rPr lang="en-GB" sz="4000" dirty="0" smtClean="0"/>
              <a:t>Catenation (</a:t>
            </a:r>
            <a:r>
              <a:rPr lang="en-GB" sz="4000" dirty="0" err="1" smtClean="0"/>
              <a:t>cont</a:t>
            </a:r>
            <a:r>
              <a:rPr lang="en-GB" sz="4000" dirty="0" smtClean="0"/>
              <a:t>)</a:t>
            </a:r>
          </a:p>
        </p:txBody>
      </p:sp>
      <p:sp>
        <p:nvSpPr>
          <p:cNvPr id="27654" name="Rectangle 3"/>
          <p:cNvSpPr>
            <a:spLocks noGrp="1" noChangeArrowheads="1"/>
          </p:cNvSpPr>
          <p:nvPr>
            <p:ph type="body" idx="1"/>
          </p:nvPr>
        </p:nvSpPr>
        <p:spPr>
          <a:xfrm>
            <a:off x="685800" y="1676400"/>
            <a:ext cx="8153400" cy="4495800"/>
          </a:xfrm>
        </p:spPr>
        <p:txBody>
          <a:bodyPr/>
          <a:lstStyle/>
          <a:p>
            <a:pPr eaLnBrk="1" hangingPunct="1"/>
            <a:r>
              <a:rPr lang="en-GB" sz="2800" dirty="0" smtClean="0"/>
              <a:t>In many computer languages, the </a:t>
            </a:r>
            <a:r>
              <a:rPr lang="en-GB" sz="2800" dirty="0" smtClean="0">
                <a:solidFill>
                  <a:schemeClr val="tx2"/>
                </a:solidFill>
              </a:rPr>
              <a:t>|</a:t>
            </a:r>
            <a:r>
              <a:rPr lang="en-GB" sz="2800" dirty="0" smtClean="0"/>
              <a:t> pipe symbol or </a:t>
            </a:r>
            <a:r>
              <a:rPr lang="en-GB" sz="2800" dirty="0" smtClean="0">
                <a:solidFill>
                  <a:schemeClr val="tx2"/>
                </a:solidFill>
              </a:rPr>
              <a:t>+</a:t>
            </a:r>
            <a:r>
              <a:rPr lang="en-GB" sz="2800" dirty="0" smtClean="0"/>
              <a:t> is usually used to denote catenation</a:t>
            </a:r>
          </a:p>
          <a:p>
            <a:pPr eaLnBrk="1" hangingPunct="1"/>
            <a:r>
              <a:rPr lang="en-GB" sz="2800" dirty="0" smtClean="0"/>
              <a:t>Sometimes catenation is referred to as concatenation </a:t>
            </a:r>
            <a:endParaRPr lang="en-US" sz="2800" dirty="0" smtClean="0"/>
          </a:p>
        </p:txBody>
      </p:sp>
    </p:spTree>
    <p:extLst>
      <p:ext uri="{BB962C8B-B14F-4D97-AF65-F5344CB8AC3E}">
        <p14:creationId xmlns:p14="http://schemas.microsoft.com/office/powerpoint/2010/main" val="3156052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867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286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80C02637-0F94-477F-84B2-E77B49E6D283}" type="slidenum">
              <a:rPr lang="en-US" sz="1400" smtClean="0">
                <a:latin typeface="Arial" charset="0"/>
              </a:rPr>
              <a:pPr eaLnBrk="1" hangingPunct="1"/>
              <a:t>7</a:t>
            </a:fld>
            <a:endParaRPr lang="en-US" sz="1400" dirty="0" smtClean="0">
              <a:latin typeface="Arial" charset="0"/>
            </a:endParaRPr>
          </a:p>
        </p:txBody>
      </p:sp>
      <p:sp>
        <p:nvSpPr>
          <p:cNvPr id="28677" name="Rectangle 2"/>
          <p:cNvSpPr>
            <a:spLocks noGrp="1" noChangeArrowheads="1"/>
          </p:cNvSpPr>
          <p:nvPr>
            <p:ph type="title"/>
          </p:nvPr>
        </p:nvSpPr>
        <p:spPr>
          <a:xfrm>
            <a:off x="457200" y="152400"/>
            <a:ext cx="8229600" cy="762000"/>
          </a:xfrm>
        </p:spPr>
        <p:txBody>
          <a:bodyPr/>
          <a:lstStyle/>
          <a:p>
            <a:pPr eaLnBrk="1" hangingPunct="1"/>
            <a:r>
              <a:rPr lang="en-GB" sz="4000" smtClean="0"/>
              <a:t>Some Properties of Catenation</a:t>
            </a:r>
          </a:p>
        </p:txBody>
      </p:sp>
      <p:sp>
        <p:nvSpPr>
          <p:cNvPr id="28678" name="Rectangle 3"/>
          <p:cNvSpPr>
            <a:spLocks noGrp="1" noChangeArrowheads="1"/>
          </p:cNvSpPr>
          <p:nvPr>
            <p:ph type="body" idx="1"/>
          </p:nvPr>
        </p:nvSpPr>
        <p:spPr>
          <a:xfrm>
            <a:off x="193675" y="1316038"/>
            <a:ext cx="8950325" cy="4810125"/>
          </a:xfrm>
        </p:spPr>
        <p:txBody>
          <a:bodyPr/>
          <a:lstStyle/>
          <a:p>
            <a:pPr eaLnBrk="1" hangingPunct="1"/>
            <a:r>
              <a:rPr lang="en-GB" dirty="0" smtClean="0"/>
              <a:t>If </a:t>
            </a:r>
            <a:r>
              <a:rPr lang="en-GB" i="1" dirty="0" smtClean="0"/>
              <a:t>w</a:t>
            </a:r>
            <a:r>
              <a:rPr lang="en-GB" baseline="-25000" dirty="0" smtClean="0"/>
              <a:t>1</a:t>
            </a:r>
            <a:r>
              <a:rPr lang="en-GB" dirty="0" smtClean="0"/>
              <a:t>,</a:t>
            </a:r>
            <a:r>
              <a:rPr lang="en-GB" baseline="-25000" dirty="0" smtClean="0"/>
              <a:t> </a:t>
            </a:r>
            <a:r>
              <a:rPr lang="en-GB" i="1" dirty="0" smtClean="0"/>
              <a:t>w</a:t>
            </a:r>
            <a:r>
              <a:rPr lang="en-GB" baseline="-25000" dirty="0" smtClean="0"/>
              <a:t>2</a:t>
            </a:r>
            <a:r>
              <a:rPr lang="en-GB" dirty="0" smtClean="0"/>
              <a:t> are elements of A*, then </a:t>
            </a:r>
            <a:r>
              <a:rPr lang="en-GB" i="1" dirty="0" smtClean="0"/>
              <a:t>w</a:t>
            </a:r>
            <a:r>
              <a:rPr lang="en-GB" baseline="-25000" dirty="0" smtClean="0"/>
              <a:t>1</a:t>
            </a:r>
            <a:r>
              <a:rPr lang="en-GB" dirty="0" smtClean="0">
                <a:sym typeface="Symbol" pitchFamily="18" charset="2"/>
              </a:rPr>
              <a:t></a:t>
            </a:r>
            <a:r>
              <a:rPr lang="en-GB" i="1" dirty="0" smtClean="0"/>
              <a:t>w</a:t>
            </a:r>
            <a:r>
              <a:rPr lang="en-GB" baseline="-25000" dirty="0" smtClean="0"/>
              <a:t>2</a:t>
            </a:r>
            <a:r>
              <a:rPr lang="en-GB" dirty="0" smtClean="0"/>
              <a:t> is an element of A*</a:t>
            </a:r>
            <a:endParaRPr lang="en-US" dirty="0" smtClean="0"/>
          </a:p>
          <a:p>
            <a:pPr eaLnBrk="1" hangingPunct="1"/>
            <a:r>
              <a:rPr lang="en-GB" i="1" dirty="0" smtClean="0"/>
              <a:t>w</a:t>
            </a:r>
            <a:r>
              <a:rPr lang="en-GB" dirty="0" smtClean="0">
                <a:sym typeface="Symbol" pitchFamily="18" charset="2"/>
              </a:rPr>
              <a:t></a:t>
            </a:r>
            <a:r>
              <a:rPr lang="en-GB" dirty="0" smtClean="0"/>
              <a:t> = </a:t>
            </a:r>
            <a:r>
              <a:rPr lang="en-GB" i="1" dirty="0" smtClean="0"/>
              <a:t>w</a:t>
            </a:r>
            <a:r>
              <a:rPr lang="en-GB" dirty="0" smtClean="0"/>
              <a:t> and </a:t>
            </a:r>
            <a:r>
              <a:rPr lang="en-GB" dirty="0" smtClean="0">
                <a:sym typeface="Symbol" pitchFamily="18" charset="2"/>
              </a:rPr>
              <a:t></a:t>
            </a:r>
            <a:r>
              <a:rPr lang="en-GB" i="1" dirty="0" smtClean="0"/>
              <a:t>w</a:t>
            </a:r>
            <a:r>
              <a:rPr lang="en-GB" dirty="0" smtClean="0"/>
              <a:t> = </a:t>
            </a:r>
            <a:r>
              <a:rPr lang="en-GB" i="1" dirty="0" smtClean="0"/>
              <a:t>w	where </a:t>
            </a:r>
            <a:r>
              <a:rPr lang="en-GB" dirty="0" smtClean="0">
                <a:sym typeface="Symbol" pitchFamily="18" charset="2"/>
              </a:rPr>
              <a:t> is the null string</a:t>
            </a:r>
            <a:endParaRPr lang="en-US" i="1" dirty="0" smtClean="0"/>
          </a:p>
          <a:p>
            <a:pPr eaLnBrk="1" hangingPunct="1"/>
            <a:r>
              <a:rPr lang="en-GB" dirty="0" smtClean="0"/>
              <a:t>A subset </a:t>
            </a:r>
            <a:r>
              <a:rPr lang="en-GB" i="1" dirty="0" smtClean="0"/>
              <a:t>B</a:t>
            </a:r>
            <a:r>
              <a:rPr lang="en-GB" dirty="0" smtClean="0"/>
              <a:t> of </a:t>
            </a:r>
            <a:r>
              <a:rPr lang="en-GB" i="1" dirty="0" smtClean="0"/>
              <a:t>A*</a:t>
            </a:r>
            <a:r>
              <a:rPr lang="en-GB" dirty="0" smtClean="0"/>
              <a:t> has its own set </a:t>
            </a:r>
            <a:r>
              <a:rPr lang="en-GB" i="1" dirty="0" smtClean="0"/>
              <a:t>B*</a:t>
            </a:r>
            <a:r>
              <a:rPr lang="en-GB" dirty="0" smtClean="0"/>
              <a:t> which contains sentences made up from the words of </a:t>
            </a:r>
            <a:r>
              <a:rPr lang="en-GB" i="1" dirty="0" smtClean="0"/>
              <a:t>A</a:t>
            </a:r>
            <a:endParaRPr lang="en-GB" dirty="0" smtClean="0"/>
          </a:p>
          <a:p>
            <a:pPr eaLnBrk="1" hangingPunct="1"/>
            <a:r>
              <a:rPr lang="en-GB" dirty="0" smtClean="0"/>
              <a:t>For example:</a:t>
            </a:r>
            <a:br>
              <a:rPr lang="en-GB" dirty="0" smtClean="0"/>
            </a:br>
            <a:r>
              <a:rPr lang="en-GB" i="1" dirty="0" smtClean="0"/>
              <a:t>B</a:t>
            </a:r>
            <a:r>
              <a:rPr lang="en-GB" dirty="0" smtClean="0"/>
              <a:t> = {Kirk, Spock, Flies, Runs, Well, Ship} is a subset of </a:t>
            </a:r>
            <a:r>
              <a:rPr lang="en-GB" i="1" dirty="0" smtClean="0"/>
              <a:t>A*</a:t>
            </a:r>
            <a:r>
              <a:rPr lang="en-GB" dirty="0" smtClean="0"/>
              <a:t> where </a:t>
            </a:r>
            <a:r>
              <a:rPr lang="en-GB" i="1" dirty="0" smtClean="0"/>
              <a:t>A</a:t>
            </a:r>
            <a:r>
              <a:rPr lang="en-GB" dirty="0" smtClean="0"/>
              <a:t> = Latin alphabet</a:t>
            </a:r>
            <a:br>
              <a:rPr lang="en-GB" dirty="0" smtClean="0"/>
            </a:br>
            <a:r>
              <a:rPr lang="en-GB" dirty="0" smtClean="0"/>
              <a:t>The string “</a:t>
            </a:r>
            <a:r>
              <a:rPr lang="en-GB" dirty="0" err="1" smtClean="0"/>
              <a:t>KirkRunsWell</a:t>
            </a:r>
            <a:r>
              <a:rPr lang="en-GB" dirty="0" smtClean="0"/>
              <a:t>” is an element of </a:t>
            </a:r>
            <a:r>
              <a:rPr lang="en-GB" i="1" dirty="0" smtClean="0"/>
              <a:t>B*</a:t>
            </a:r>
            <a:r>
              <a:rPr lang="en-GB" dirty="0" smtClean="0"/>
              <a:t> </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96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297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252C9CEC-98EA-43D4-A14E-7516AFDD3F18}" type="slidenum">
              <a:rPr lang="en-US" sz="1400" smtClean="0">
                <a:latin typeface="Arial" charset="0"/>
              </a:rPr>
              <a:pPr eaLnBrk="1" hangingPunct="1"/>
              <a:t>8</a:t>
            </a:fld>
            <a:endParaRPr lang="en-US" sz="1400" dirty="0" smtClean="0">
              <a:latin typeface="Arial" charset="0"/>
            </a:endParaRPr>
          </a:p>
        </p:txBody>
      </p:sp>
      <p:sp>
        <p:nvSpPr>
          <p:cNvPr id="29701" name="Rectangle 2"/>
          <p:cNvSpPr>
            <a:spLocks noGrp="1" noChangeArrowheads="1"/>
          </p:cNvSpPr>
          <p:nvPr>
            <p:ph type="title"/>
          </p:nvPr>
        </p:nvSpPr>
        <p:spPr/>
        <p:txBody>
          <a:bodyPr/>
          <a:lstStyle/>
          <a:p>
            <a:pPr eaLnBrk="1" hangingPunct="1"/>
            <a:r>
              <a:rPr lang="en-GB" sz="4000" smtClean="0"/>
              <a:t>Regular Expressions</a:t>
            </a:r>
            <a:endParaRPr lang="en-US" sz="3600" smtClean="0"/>
          </a:p>
        </p:txBody>
      </p:sp>
      <p:sp>
        <p:nvSpPr>
          <p:cNvPr id="29702" name="Rectangle 3"/>
          <p:cNvSpPr>
            <a:spLocks noGrp="1" noChangeArrowheads="1"/>
          </p:cNvSpPr>
          <p:nvPr>
            <p:ph type="body" idx="1"/>
          </p:nvPr>
        </p:nvSpPr>
        <p:spPr/>
        <p:txBody>
          <a:bodyPr/>
          <a:lstStyle/>
          <a:p>
            <a:pPr eaLnBrk="1" hangingPunct="1">
              <a:lnSpc>
                <a:spcPct val="80000"/>
              </a:lnSpc>
            </a:pPr>
            <a:r>
              <a:rPr lang="en-GB" sz="2400" smtClean="0"/>
              <a:t>The following is from </a:t>
            </a:r>
            <a:r>
              <a:rPr lang="en-GB" sz="2400" smtClean="0">
                <a:hlinkClick r:id="rId2"/>
              </a:rPr>
              <a:t>http://etext.lib.virginia.edu/helpsheets/regex.html</a:t>
            </a:r>
            <a:r>
              <a:rPr lang="en-GB" sz="2400" smtClean="0"/>
              <a:t>:</a:t>
            </a:r>
            <a:br>
              <a:rPr lang="en-GB" sz="2400" smtClean="0"/>
            </a:br>
            <a:r>
              <a:rPr lang="en-GB" sz="2400" smtClean="0"/>
              <a:t/>
            </a:r>
            <a:br>
              <a:rPr lang="en-GB" sz="2400" smtClean="0"/>
            </a:br>
            <a:r>
              <a:rPr lang="en-GB" sz="2400" smtClean="0"/>
              <a:t>"Regular expressions trace back to the work of an American mathematician by the name of Stephen Kleene (one of the most influential figures in the development of theoretical computer science) who developed regular expressions as a notation for describing what he called 'the algebra of regular sets.' His work eventually found its way into some early efforts with computational search algorithms, and from there to some of the earliest text-manipulation tools on the Unix platform (including ed and grep). In the context of computer searches, the '*' is formally known as a 'Kleene star.'“</a:t>
            </a:r>
            <a:endParaRPr lang="en-US" sz="20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307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3072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5 - </a:t>
            </a:r>
            <a:fld id="{AFCACAEF-37CC-4490-B6DD-F8975BA95FA5}" type="slidenum">
              <a:rPr lang="en-US" sz="1400" smtClean="0">
                <a:latin typeface="Arial" charset="0"/>
              </a:rPr>
              <a:pPr eaLnBrk="1" hangingPunct="1"/>
              <a:t>9</a:t>
            </a:fld>
            <a:endParaRPr lang="en-US" sz="1400" dirty="0" smtClean="0">
              <a:latin typeface="Arial" charset="0"/>
            </a:endParaRPr>
          </a:p>
        </p:txBody>
      </p:sp>
      <p:sp>
        <p:nvSpPr>
          <p:cNvPr id="30725" name="Rectangle 2"/>
          <p:cNvSpPr>
            <a:spLocks noGrp="1" noChangeArrowheads="1"/>
          </p:cNvSpPr>
          <p:nvPr>
            <p:ph type="title"/>
          </p:nvPr>
        </p:nvSpPr>
        <p:spPr/>
        <p:txBody>
          <a:bodyPr/>
          <a:lstStyle/>
          <a:p>
            <a:pPr eaLnBrk="1" hangingPunct="1"/>
            <a:r>
              <a:rPr lang="en-GB" sz="4000" smtClean="0"/>
              <a:t>Regular Expressions (cont)</a:t>
            </a:r>
          </a:p>
        </p:txBody>
      </p:sp>
      <p:sp>
        <p:nvSpPr>
          <p:cNvPr id="30726" name="Rectangle 3"/>
          <p:cNvSpPr>
            <a:spLocks noGrp="1" noChangeArrowheads="1"/>
          </p:cNvSpPr>
          <p:nvPr>
            <p:ph type="body" idx="1"/>
          </p:nvPr>
        </p:nvSpPr>
        <p:spPr/>
        <p:txBody>
          <a:bodyPr/>
          <a:lstStyle/>
          <a:p>
            <a:pPr eaLnBrk="1" hangingPunct="1"/>
            <a:r>
              <a:rPr lang="en-GB" sz="2800" dirty="0" smtClean="0"/>
              <a:t>A regular expression on a set </a:t>
            </a:r>
            <a:r>
              <a:rPr lang="en-GB" sz="2800" i="1" dirty="0" smtClean="0"/>
              <a:t>A </a:t>
            </a:r>
            <a:r>
              <a:rPr lang="en-GB" sz="2800" dirty="0" smtClean="0"/>
              <a:t>is a recursive formula for a sequence</a:t>
            </a:r>
            <a:endParaRPr lang="en-US" sz="2800" dirty="0" smtClean="0"/>
          </a:p>
          <a:p>
            <a:pPr eaLnBrk="1" hangingPunct="1"/>
            <a:r>
              <a:rPr lang="en-GB" sz="2800" dirty="0" smtClean="0"/>
              <a:t>A regular expression consists of </a:t>
            </a:r>
          </a:p>
          <a:p>
            <a:pPr lvl="1" eaLnBrk="1" hangingPunct="1"/>
            <a:r>
              <a:rPr lang="en-GB" sz="2400" dirty="0" smtClean="0"/>
              <a:t>The elements of </a:t>
            </a:r>
            <a:r>
              <a:rPr lang="en-GB" sz="2400" i="1" dirty="0" smtClean="0"/>
              <a:t>A,</a:t>
            </a:r>
          </a:p>
          <a:p>
            <a:pPr lvl="1" eaLnBrk="1" hangingPunct="1"/>
            <a:r>
              <a:rPr lang="en-GB" sz="2400" dirty="0" smtClean="0"/>
              <a:t>And the symbols </a:t>
            </a:r>
            <a:r>
              <a:rPr lang="en-GB" sz="2400" dirty="0" smtClean="0">
                <a:solidFill>
                  <a:schemeClr val="tx2"/>
                </a:solidFill>
              </a:rPr>
              <a:t>(</a:t>
            </a:r>
            <a:r>
              <a:rPr lang="en-GB" sz="2400" dirty="0" smtClean="0"/>
              <a:t> ,  </a:t>
            </a:r>
            <a:r>
              <a:rPr lang="en-GB" sz="2400" dirty="0" smtClean="0">
                <a:solidFill>
                  <a:schemeClr val="accent1"/>
                </a:solidFill>
              </a:rPr>
              <a:t> </a:t>
            </a:r>
            <a:r>
              <a:rPr lang="en-GB" sz="2400" dirty="0" smtClean="0">
                <a:solidFill>
                  <a:schemeClr val="tx2"/>
                </a:solidFill>
              </a:rPr>
              <a:t>)</a:t>
            </a:r>
            <a:r>
              <a:rPr lang="en-GB" sz="2400" dirty="0" smtClean="0"/>
              <a:t> ,  </a:t>
            </a:r>
            <a:r>
              <a:rPr lang="en-GB" sz="2400" dirty="0" smtClean="0">
                <a:solidFill>
                  <a:schemeClr val="tx2"/>
                </a:solidFill>
                <a:sym typeface="Symbol" pitchFamily="18" charset="2"/>
              </a:rPr>
              <a:t></a:t>
            </a:r>
            <a:r>
              <a:rPr lang="en-GB" sz="2400" dirty="0" smtClean="0">
                <a:sym typeface="Symbol" pitchFamily="18" charset="2"/>
              </a:rPr>
              <a:t> </a:t>
            </a:r>
            <a:r>
              <a:rPr lang="en-GB" sz="2400" dirty="0" smtClean="0"/>
              <a:t>,  </a:t>
            </a:r>
            <a:r>
              <a:rPr lang="en-GB" sz="2400" dirty="0" smtClean="0">
                <a:solidFill>
                  <a:schemeClr val="tx2"/>
                </a:solidFill>
              </a:rPr>
              <a:t>*</a:t>
            </a:r>
            <a:r>
              <a:rPr lang="en-GB" sz="2400" dirty="0" smtClean="0"/>
              <a:t> ,  </a:t>
            </a:r>
            <a:r>
              <a:rPr lang="en-GB" sz="2400" dirty="0" smtClean="0">
                <a:solidFill>
                  <a:schemeClr val="tx2"/>
                </a:solidFill>
                <a:sym typeface="Symbol" pitchFamily="18" charset="2"/>
              </a:rPr>
              <a:t></a:t>
            </a:r>
            <a:endParaRPr lang="en-GB" dirty="0" smtClean="0">
              <a:solidFill>
                <a:schemeClr val="tx2"/>
              </a:solidFill>
              <a:sym typeface="Symbol" pitchFamily="18" charset="2"/>
            </a:endParaRPr>
          </a:p>
          <a:p>
            <a:pPr eaLnBrk="1" hangingPunct="1"/>
            <a:r>
              <a:rPr lang="en-GB" sz="2800" dirty="0" smtClean="0">
                <a:sym typeface="Symbol" pitchFamily="18" charset="2"/>
              </a:rPr>
              <a:t>These symbols have the following interpretations</a:t>
            </a:r>
          </a:p>
          <a:p>
            <a:pPr lvl="1" eaLnBrk="1" hangingPunct="1"/>
            <a:r>
              <a:rPr lang="en-GB" sz="2400" dirty="0" smtClean="0">
                <a:solidFill>
                  <a:schemeClr val="tx2"/>
                </a:solidFill>
                <a:sym typeface="Symbol" pitchFamily="18" charset="2"/>
              </a:rPr>
              <a:t>(</a:t>
            </a:r>
            <a:r>
              <a:rPr lang="en-GB" sz="2400" dirty="0" smtClean="0">
                <a:sym typeface="Symbol" pitchFamily="18" charset="2"/>
              </a:rPr>
              <a:t> and</a:t>
            </a:r>
            <a:r>
              <a:rPr lang="en-GB" sz="2400" dirty="0" smtClean="0">
                <a:solidFill>
                  <a:schemeClr val="tx2"/>
                </a:solidFill>
                <a:sym typeface="Symbol" pitchFamily="18" charset="2"/>
              </a:rPr>
              <a:t>  )</a:t>
            </a:r>
            <a:r>
              <a:rPr lang="en-GB" sz="2400" dirty="0" smtClean="0">
                <a:sym typeface="Symbol" pitchFamily="18" charset="2"/>
              </a:rPr>
              <a:t>  are grouping symbols</a:t>
            </a:r>
          </a:p>
          <a:p>
            <a:pPr lvl="1" eaLnBrk="1" hangingPunct="1"/>
            <a:r>
              <a:rPr lang="en-GB" sz="2400" dirty="0" smtClean="0">
                <a:solidFill>
                  <a:schemeClr val="tx2"/>
                </a:solidFill>
                <a:sym typeface="Symbol" pitchFamily="18" charset="2"/>
              </a:rPr>
              <a:t></a:t>
            </a:r>
            <a:r>
              <a:rPr lang="en-GB" sz="2400" dirty="0" smtClean="0">
                <a:sym typeface="Symbol" pitchFamily="18" charset="2"/>
              </a:rPr>
              <a:t>  is the OR symbol</a:t>
            </a:r>
          </a:p>
          <a:p>
            <a:pPr lvl="1" eaLnBrk="1" hangingPunct="1"/>
            <a:r>
              <a:rPr lang="en-GB" sz="2400" dirty="0" smtClean="0"/>
              <a:t> </a:t>
            </a:r>
            <a:r>
              <a:rPr lang="en-GB" sz="2400" dirty="0" smtClean="0">
                <a:solidFill>
                  <a:schemeClr val="tx2"/>
                </a:solidFill>
              </a:rPr>
              <a:t>*</a:t>
            </a:r>
            <a:r>
              <a:rPr lang="en-GB" sz="2400" dirty="0" smtClean="0"/>
              <a:t> means zero or more catenations </a:t>
            </a:r>
          </a:p>
          <a:p>
            <a:pPr lvl="1" eaLnBrk="1" hangingPunct="1"/>
            <a:r>
              <a:rPr lang="en-GB" sz="2400" dirty="0" smtClean="0">
                <a:solidFill>
                  <a:schemeClr val="tx2"/>
                </a:solidFill>
                <a:sym typeface="Symbol" pitchFamily="18" charset="2"/>
              </a:rPr>
              <a:t></a:t>
            </a:r>
            <a:r>
              <a:rPr lang="en-GB" sz="2400" dirty="0" smtClean="0">
                <a:sym typeface="Symbol" pitchFamily="18" charset="2"/>
              </a:rPr>
              <a:t>  is the null string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2643</TotalTime>
  <Words>671</Words>
  <Application>Microsoft Office PowerPoint</Application>
  <PresentationFormat>On-screen Show (4:3)</PresentationFormat>
  <Paragraphs>99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Fireball</vt:lpstr>
      <vt:lpstr>Lecture 5 Regular Expressions</vt:lpstr>
      <vt:lpstr>Lecture Introduction</vt:lpstr>
      <vt:lpstr>Review of Strings</vt:lpstr>
      <vt:lpstr>Strings and Regular Expressions</vt:lpstr>
      <vt:lpstr>Catenation</vt:lpstr>
      <vt:lpstr>Catenation (cont)</vt:lpstr>
      <vt:lpstr>Some Properties of Catenation</vt:lpstr>
      <vt:lpstr>Regular Expressions</vt:lpstr>
      <vt:lpstr>Regular Expressions (cont)</vt:lpstr>
      <vt:lpstr>Regular Expressions (cont)</vt:lpstr>
      <vt:lpstr>Regular Expressions (cont)</vt:lpstr>
      <vt:lpstr>Key Concepts 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Lecture</dc:title>
  <dc:creator>Bill</dc:creator>
  <cp:lastModifiedBy>Bill</cp:lastModifiedBy>
  <cp:revision>95</cp:revision>
  <cp:lastPrinted>1601-01-01T00:00:00Z</cp:lastPrinted>
  <dcterms:created xsi:type="dcterms:W3CDTF">2003-01-26T23:29:36Z</dcterms:created>
  <dcterms:modified xsi:type="dcterms:W3CDTF">2014-08-20T15:15:37Z</dcterms:modified>
</cp:coreProperties>
</file>